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9"/>
  </p:notesMasterIdLst>
  <p:handoutMasterIdLst>
    <p:handoutMasterId r:id="rId200"/>
  </p:handoutMasterIdLst>
  <p:sldIdLst>
    <p:sldId id="257" r:id="rId2"/>
    <p:sldId id="259" r:id="rId3"/>
    <p:sldId id="290" r:id="rId4"/>
    <p:sldId id="291" r:id="rId5"/>
    <p:sldId id="271" r:id="rId6"/>
    <p:sldId id="272" r:id="rId7"/>
    <p:sldId id="273" r:id="rId8"/>
    <p:sldId id="297" r:id="rId9"/>
    <p:sldId id="284" r:id="rId10"/>
    <p:sldId id="280" r:id="rId11"/>
    <p:sldId id="281" r:id="rId12"/>
    <p:sldId id="274" r:id="rId13"/>
    <p:sldId id="288" r:id="rId14"/>
    <p:sldId id="285" r:id="rId15"/>
    <p:sldId id="275" r:id="rId16"/>
    <p:sldId id="286" r:id="rId17"/>
    <p:sldId id="287" r:id="rId18"/>
    <p:sldId id="270" r:id="rId19"/>
    <p:sldId id="332" r:id="rId20"/>
    <p:sldId id="331" r:id="rId21"/>
    <p:sldId id="298" r:id="rId22"/>
    <p:sldId id="276" r:id="rId23"/>
    <p:sldId id="289" r:id="rId24"/>
    <p:sldId id="480" r:id="rId25"/>
    <p:sldId id="266" r:id="rId26"/>
    <p:sldId id="278" r:id="rId27"/>
    <p:sldId id="481" r:id="rId28"/>
    <p:sldId id="482" r:id="rId29"/>
    <p:sldId id="279" r:id="rId30"/>
    <p:sldId id="292" r:id="rId31"/>
    <p:sldId id="313" r:id="rId32"/>
    <p:sldId id="304" r:id="rId33"/>
    <p:sldId id="293" r:id="rId34"/>
    <p:sldId id="295" r:id="rId35"/>
    <p:sldId id="308" r:id="rId36"/>
    <p:sldId id="302" r:id="rId37"/>
    <p:sldId id="303" r:id="rId38"/>
    <p:sldId id="305" r:id="rId39"/>
    <p:sldId id="307" r:id="rId40"/>
    <p:sldId id="296" r:id="rId41"/>
    <p:sldId id="311" r:id="rId42"/>
    <p:sldId id="315" r:id="rId43"/>
    <p:sldId id="335" r:id="rId44"/>
    <p:sldId id="345" r:id="rId45"/>
    <p:sldId id="477" r:id="rId46"/>
    <p:sldId id="478" r:id="rId47"/>
    <p:sldId id="336" r:id="rId48"/>
    <p:sldId id="344" r:id="rId49"/>
    <p:sldId id="343" r:id="rId50"/>
    <p:sldId id="334" r:id="rId51"/>
    <p:sldId id="330" r:id="rId52"/>
    <p:sldId id="319" r:id="rId53"/>
    <p:sldId id="321" r:id="rId54"/>
    <p:sldId id="320" r:id="rId55"/>
    <p:sldId id="322" r:id="rId56"/>
    <p:sldId id="323" r:id="rId57"/>
    <p:sldId id="324" r:id="rId58"/>
    <p:sldId id="325" r:id="rId59"/>
    <p:sldId id="327" r:id="rId60"/>
    <p:sldId id="328" r:id="rId61"/>
    <p:sldId id="329" r:id="rId62"/>
    <p:sldId id="317" r:id="rId63"/>
    <p:sldId id="333" r:id="rId64"/>
    <p:sldId id="294" r:id="rId65"/>
    <p:sldId id="268" r:id="rId66"/>
    <p:sldId id="356" r:id="rId67"/>
    <p:sldId id="359" r:id="rId68"/>
    <p:sldId id="360" r:id="rId69"/>
    <p:sldId id="361" r:id="rId70"/>
    <p:sldId id="314" r:id="rId71"/>
    <p:sldId id="337" r:id="rId72"/>
    <p:sldId id="366" r:id="rId73"/>
    <p:sldId id="362" r:id="rId74"/>
    <p:sldId id="367" r:id="rId75"/>
    <p:sldId id="485" r:id="rId76"/>
    <p:sldId id="338" r:id="rId77"/>
    <p:sldId id="369" r:id="rId78"/>
    <p:sldId id="371" r:id="rId79"/>
    <p:sldId id="340" r:id="rId80"/>
    <p:sldId id="370" r:id="rId81"/>
    <p:sldId id="341" r:id="rId82"/>
    <p:sldId id="393" r:id="rId83"/>
    <p:sldId id="392" r:id="rId84"/>
    <p:sldId id="394" r:id="rId85"/>
    <p:sldId id="408" r:id="rId86"/>
    <p:sldId id="373" r:id="rId87"/>
    <p:sldId id="486" r:id="rId88"/>
    <p:sldId id="372" r:id="rId89"/>
    <p:sldId id="365" r:id="rId90"/>
    <p:sldId id="339" r:id="rId91"/>
    <p:sldId id="380" r:id="rId92"/>
    <p:sldId id="377" r:id="rId93"/>
    <p:sldId id="379" r:id="rId94"/>
    <p:sldId id="375" r:id="rId95"/>
    <p:sldId id="374" r:id="rId96"/>
    <p:sldId id="376" r:id="rId97"/>
    <p:sldId id="381" r:id="rId98"/>
    <p:sldId id="383" r:id="rId99"/>
    <p:sldId id="384" r:id="rId100"/>
    <p:sldId id="385" r:id="rId101"/>
    <p:sldId id="386" r:id="rId102"/>
    <p:sldId id="387" r:id="rId103"/>
    <p:sldId id="388" r:id="rId104"/>
    <p:sldId id="389" r:id="rId105"/>
    <p:sldId id="390" r:id="rId106"/>
    <p:sldId id="391" r:id="rId107"/>
    <p:sldId id="342" r:id="rId108"/>
    <p:sldId id="395" r:id="rId109"/>
    <p:sldId id="396" r:id="rId110"/>
    <p:sldId id="398" r:id="rId111"/>
    <p:sldId id="404" r:id="rId112"/>
    <p:sldId id="400" r:id="rId113"/>
    <p:sldId id="456" r:id="rId114"/>
    <p:sldId id="401" r:id="rId115"/>
    <p:sldId id="403" r:id="rId116"/>
    <p:sldId id="405" r:id="rId117"/>
    <p:sldId id="407" r:id="rId118"/>
    <p:sldId id="406" r:id="rId119"/>
    <p:sldId id="409" r:id="rId120"/>
    <p:sldId id="410" r:id="rId121"/>
    <p:sldId id="346" r:id="rId122"/>
    <p:sldId id="471" r:id="rId123"/>
    <p:sldId id="402" r:id="rId124"/>
    <p:sldId id="350" r:id="rId125"/>
    <p:sldId id="347" r:id="rId126"/>
    <p:sldId id="351" r:id="rId127"/>
    <p:sldId id="353" r:id="rId128"/>
    <p:sldId id="352" r:id="rId129"/>
    <p:sldId id="354" r:id="rId130"/>
    <p:sldId id="348" r:id="rId131"/>
    <p:sldId id="355" r:id="rId132"/>
    <p:sldId id="277" r:id="rId133"/>
    <p:sldId id="412" r:id="rId134"/>
    <p:sldId id="413" r:id="rId135"/>
    <p:sldId id="414" r:id="rId136"/>
    <p:sldId id="416" r:id="rId137"/>
    <p:sldId id="417" r:id="rId138"/>
    <p:sldId id="418" r:id="rId139"/>
    <p:sldId id="422" r:id="rId140"/>
    <p:sldId id="419" r:id="rId141"/>
    <p:sldId id="423" r:id="rId142"/>
    <p:sldId id="424" r:id="rId143"/>
    <p:sldId id="425" r:id="rId144"/>
    <p:sldId id="426" r:id="rId145"/>
    <p:sldId id="474" r:id="rId146"/>
    <p:sldId id="475" r:id="rId147"/>
    <p:sldId id="427" r:id="rId148"/>
    <p:sldId id="428" r:id="rId149"/>
    <p:sldId id="472" r:id="rId150"/>
    <p:sldId id="479" r:id="rId151"/>
    <p:sldId id="420" r:id="rId152"/>
    <p:sldId id="487" r:id="rId153"/>
    <p:sldId id="421" r:id="rId154"/>
    <p:sldId id="430" r:id="rId155"/>
    <p:sldId id="473" r:id="rId156"/>
    <p:sldId id="434" r:id="rId157"/>
    <p:sldId id="432" r:id="rId158"/>
    <p:sldId id="470" r:id="rId159"/>
    <p:sldId id="431" r:id="rId160"/>
    <p:sldId id="436" r:id="rId161"/>
    <p:sldId id="435" r:id="rId162"/>
    <p:sldId id="437" r:id="rId163"/>
    <p:sldId id="438" r:id="rId164"/>
    <p:sldId id="439" r:id="rId165"/>
    <p:sldId id="440" r:id="rId166"/>
    <p:sldId id="442" r:id="rId167"/>
    <p:sldId id="488" r:id="rId168"/>
    <p:sldId id="443" r:id="rId169"/>
    <p:sldId id="489" r:id="rId170"/>
    <p:sldId id="445" r:id="rId171"/>
    <p:sldId id="490" r:id="rId172"/>
    <p:sldId id="447" r:id="rId173"/>
    <p:sldId id="491" r:id="rId174"/>
    <p:sldId id="449" r:id="rId175"/>
    <p:sldId id="450" r:id="rId176"/>
    <p:sldId id="459" r:id="rId177"/>
    <p:sldId id="433" r:id="rId178"/>
    <p:sldId id="451" r:id="rId179"/>
    <p:sldId id="452" r:id="rId180"/>
    <p:sldId id="453" r:id="rId181"/>
    <p:sldId id="464" r:id="rId182"/>
    <p:sldId id="454" r:id="rId183"/>
    <p:sldId id="465" r:id="rId184"/>
    <p:sldId id="476" r:id="rId185"/>
    <p:sldId id="455" r:id="rId186"/>
    <p:sldId id="460" r:id="rId187"/>
    <p:sldId id="463" r:id="rId188"/>
    <p:sldId id="462" r:id="rId189"/>
    <p:sldId id="461" r:id="rId190"/>
    <p:sldId id="466" r:id="rId191"/>
    <p:sldId id="467" r:id="rId192"/>
    <p:sldId id="468" r:id="rId193"/>
    <p:sldId id="469" r:id="rId194"/>
    <p:sldId id="457" r:id="rId195"/>
    <p:sldId id="458" r:id="rId196"/>
    <p:sldId id="483" r:id="rId197"/>
    <p:sldId id="357" r:id="rId19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DFDAD7"/>
    <a:srgbClr val="D5D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589" autoAdjust="0"/>
    <p:restoredTop sz="93997" autoAdjust="0"/>
  </p:normalViewPr>
  <p:slideViewPr>
    <p:cSldViewPr>
      <p:cViewPr>
        <p:scale>
          <a:sx n="125" d="100"/>
          <a:sy n="125" d="100"/>
        </p:scale>
        <p:origin x="-43" y="18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6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34EEF-05D6-4CC1-B9EA-C6612891AEA6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03523-C98B-4177-AC24-EC1BFCB71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441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FB9B3-5DA5-43DB-B3B7-EB32EFF52C4F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F4E5C-725A-4A17-840A-AFCBF50CA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6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07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0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07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0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0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07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07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F4E5C-725A-4A17-840A-AFCBF50CA59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9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03848" y="1124744"/>
            <a:ext cx="5760640" cy="1296144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 smtClean="0"/>
              <a:t>강연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940152" y="4509120"/>
            <a:ext cx="2952328" cy="575791"/>
          </a:xfrm>
        </p:spPr>
        <p:txBody>
          <a:bodyPr anchor="ctr">
            <a:noAutofit/>
          </a:bodyPr>
          <a:lstStyle>
            <a:lvl1pPr marL="0" indent="0" algn="r">
              <a:buNone/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성명</a:t>
            </a:r>
            <a:endParaRPr lang="en-US" altLang="ko-KR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7984" y="5085184"/>
            <a:ext cx="4464496" cy="576064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직책</a:t>
            </a:r>
            <a:r>
              <a:rPr lang="en-US" altLang="ko-KR" smtClean="0"/>
              <a:t> / </a:t>
            </a:r>
            <a:r>
              <a:rPr lang="ko-KR" altLang="en-US" smtClean="0"/>
              <a:t>소속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9676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제목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4" hasCustomPrompt="1"/>
          </p:nvPr>
        </p:nvSpPr>
        <p:spPr>
          <a:xfrm>
            <a:off x="250825" y="1916832"/>
            <a:ext cx="8642350" cy="4320456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ko-KR" altLang="en-US" smtClean="0"/>
              <a:t>내용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smtClean="0"/>
              <a:t>제목</a:t>
            </a:r>
            <a:r>
              <a:rPr lang="en-US" altLang="ko-KR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000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제목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smtClean="0"/>
              <a:t>제목</a:t>
            </a:r>
            <a:r>
              <a:rPr lang="en-US" altLang="ko-KR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14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2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제목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57200" y="2132856"/>
            <a:ext cx="4038600" cy="4248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내용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48200" y="2132856"/>
            <a:ext cx="4038600" cy="4248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내용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smtClean="0"/>
              <a:t>제목</a:t>
            </a:r>
            <a:r>
              <a:rPr lang="en-US" altLang="ko-KR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680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제목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79512" y="2105480"/>
            <a:ext cx="4328220" cy="6034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제목</a:t>
            </a:r>
            <a:r>
              <a:rPr lang="en-US" altLang="ko-KR" smtClean="0"/>
              <a:t>3</a:t>
            </a:r>
            <a:endParaRPr lang="ko-KR" altLang="en-US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79512" y="2672598"/>
            <a:ext cx="4328220" cy="37269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내용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4007" y="2105480"/>
            <a:ext cx="4248473" cy="6034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제목</a:t>
            </a:r>
            <a:r>
              <a:rPr lang="en-US" altLang="ko-KR" smtClean="0"/>
              <a:t>3</a:t>
            </a:r>
            <a:endParaRPr lang="ko-KR" altLang="en-US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655369" y="2672598"/>
            <a:ext cx="4237111" cy="37269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내용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smtClean="0"/>
              <a:t>제목</a:t>
            </a:r>
            <a:r>
              <a:rPr lang="en-US" altLang="ko-KR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4095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smtClean="0"/>
              <a:t>제목</a:t>
            </a:r>
            <a:r>
              <a:rPr lang="en-US" altLang="ko-KR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126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8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980728"/>
            <a:ext cx="81369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제목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916833"/>
            <a:ext cx="864096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내용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7BCE4-4405-43AC-B2C9-F1BABC684D1A}" type="datetimeFigureOut">
              <a:rPr lang="ko-KR" altLang="en-US" smtClean="0"/>
              <a:t>2016-04-09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2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1" r:id="rId4"/>
    <p:sldLayoutId id="2147483652" r:id="rId5"/>
    <p:sldLayoutId id="2147483653" r:id="rId6"/>
    <p:sldLayoutId id="2147483655" r:id="rId7"/>
    <p:sldLayoutId id="2147483657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ms.uwe.ac.uk/tdrewry/lds.htm" TargetMode="External"/><Relationship Id="rId2" Type="http://schemas.openxmlformats.org/officeDocument/2006/relationships/hyperlink" Target="http://en.wikipedia.org/wiki/Entity%E2%80%93relationship_mode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brVcJD" TargetMode="External"/><Relationship Id="rId4" Type="http://schemas.openxmlformats.org/officeDocument/2006/relationships/hyperlink" Target="http://frankieinguanez.files.wordpress.com/2012/01/barkers-erd-notation.pdf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79912" y="1916832"/>
            <a:ext cx="5256584" cy="129614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최재규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 smtClean="0"/>
              <a:t>인디게임개발자</a:t>
            </a:r>
            <a:endParaRPr lang="ko-KR" altLang="en-US" dirty="0"/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1403648" y="6165577"/>
            <a:ext cx="7488832" cy="575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일부 내용이 보충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삭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제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되어 </a:t>
            </a:r>
            <a:r>
              <a:rPr lang="ko-KR" altLang="en-US" sz="1600" dirty="0" err="1" smtClean="0">
                <a:solidFill>
                  <a:schemeClr val="bg1">
                    <a:lumMod val="65000"/>
                  </a:schemeClr>
                </a:solidFill>
              </a:rPr>
              <a:t>강연장에서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 보셨던 것과 다를 수 있습니다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Ver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 4.0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779912" y="2924944"/>
            <a:ext cx="4824536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800" dirty="0" smtClean="0"/>
              <a:t>1</a:t>
            </a:r>
            <a:r>
              <a:rPr lang="ko-KR" altLang="en-US" sz="1800" dirty="0" smtClean="0"/>
              <a:t>인 개발자가 배워야 할 진짜 프로그래밍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33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더 답답해지는 답변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52621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52621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22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1080120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각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의 입장에서 관계를 바라본다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2800" dirty="0" smtClean="0">
                <a:latin typeface="+mj-ea"/>
                <a:ea typeface="+mj-ea"/>
              </a:rPr>
              <a:t>Tweet </a:t>
            </a:r>
            <a:r>
              <a:rPr lang="ko-KR" altLang="en-US" sz="2800" dirty="0" smtClean="0">
                <a:latin typeface="+mj-ea"/>
                <a:ea typeface="+mj-ea"/>
              </a:rPr>
              <a:t>입장</a:t>
            </a:r>
            <a:r>
              <a:rPr lang="en-US" altLang="ko-KR" sz="2800" dirty="0" smtClean="0">
                <a:latin typeface="+mj-ea"/>
                <a:ea typeface="+mj-ea"/>
              </a:rPr>
              <a:t>: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6814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364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70807" y="4149080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내 주인님이시다</a:t>
            </a:r>
            <a:endParaRPr lang="ko-KR" altLang="en-US" sz="1100" dirty="0"/>
          </a:p>
        </p:txBody>
      </p:sp>
      <p:sp>
        <p:nvSpPr>
          <p:cNvPr id="21" name="타원 20"/>
          <p:cNvSpPr/>
          <p:nvPr/>
        </p:nvSpPr>
        <p:spPr>
          <a:xfrm>
            <a:off x="6084168" y="4239734"/>
            <a:ext cx="418766" cy="41876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636889" y="4221088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1" idx="2"/>
            <a:endCxn id="24" idx="6"/>
          </p:cNvCxnSpPr>
          <p:nvPr/>
        </p:nvCxnSpPr>
        <p:spPr>
          <a:xfrm flipH="1" flipV="1">
            <a:off x="3059832" y="4432560"/>
            <a:ext cx="3024336" cy="16557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내용 개체 틀 2"/>
          <p:cNvSpPr txBox="1">
            <a:spLocks/>
          </p:cNvSpPr>
          <p:nvPr/>
        </p:nvSpPr>
        <p:spPr>
          <a:xfrm>
            <a:off x="467544" y="5373216"/>
            <a:ext cx="8208913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j-ea"/>
                <a:ea typeface="+mj-ea"/>
              </a:rPr>
              <a:t>관계선택사양 결정</a:t>
            </a:r>
            <a:r>
              <a:rPr lang="en-US" altLang="ko-KR" sz="2800" b="0" dirty="0" smtClean="0">
                <a:latin typeface="+mj-ea"/>
                <a:ea typeface="+mj-ea"/>
              </a:rPr>
              <a:t> – </a:t>
            </a:r>
            <a:r>
              <a:rPr lang="ko-KR" altLang="en-US" sz="2800" b="0" dirty="0" smtClean="0">
                <a:latin typeface="+mj-ea"/>
                <a:ea typeface="+mj-ea"/>
              </a:rPr>
              <a:t>주인이 없는 </a:t>
            </a:r>
            <a:r>
              <a:rPr lang="ko-KR" altLang="en-US" sz="2800" b="0" dirty="0" err="1" smtClean="0">
                <a:latin typeface="+mj-ea"/>
                <a:ea typeface="+mj-ea"/>
              </a:rPr>
              <a:t>트윗이</a:t>
            </a:r>
            <a:r>
              <a:rPr lang="ko-KR" altLang="en-US" sz="2800" b="0" dirty="0" smtClean="0">
                <a:latin typeface="+mj-ea"/>
                <a:ea typeface="+mj-ea"/>
              </a:rPr>
              <a:t> 있을 수 있나</a:t>
            </a:r>
            <a:r>
              <a:rPr lang="en-US" altLang="ko-KR" sz="2800" b="0" dirty="0" smtClean="0">
                <a:latin typeface="+mj-ea"/>
                <a:ea typeface="+mj-ea"/>
              </a:rPr>
              <a:t>? </a:t>
            </a:r>
            <a:r>
              <a:rPr lang="ko-KR" altLang="en-US" sz="2800" b="0" dirty="0" smtClean="0">
                <a:latin typeface="+mj-ea"/>
                <a:ea typeface="+mj-ea"/>
              </a:rPr>
              <a:t>없지</a:t>
            </a:r>
            <a:r>
              <a:rPr lang="en-US" altLang="ko-KR" sz="2800" b="0" dirty="0" smtClean="0">
                <a:latin typeface="+mj-ea"/>
                <a:ea typeface="+mj-ea"/>
              </a:rPr>
              <a:t>!</a:t>
            </a:r>
          </a:p>
        </p:txBody>
      </p:sp>
      <p:sp>
        <p:nvSpPr>
          <p:cNvPr id="14" name="타원 13"/>
          <p:cNvSpPr/>
          <p:nvPr/>
        </p:nvSpPr>
        <p:spPr>
          <a:xfrm>
            <a:off x="6084168" y="3717032"/>
            <a:ext cx="418766" cy="418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84168" y="4725144"/>
            <a:ext cx="418766" cy="418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셈 기호 15"/>
          <p:cNvSpPr/>
          <p:nvPr/>
        </p:nvSpPr>
        <p:spPr>
          <a:xfrm>
            <a:off x="6424012" y="3590310"/>
            <a:ext cx="1584176" cy="1584176"/>
          </a:xfrm>
          <a:prstGeom prst="mathMultiply">
            <a:avLst>
              <a:gd name="adj1" fmla="val 115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7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1080120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각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의 입장에서 관계를 바라본다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2800" dirty="0" smtClean="0">
                <a:latin typeface="+mj-ea"/>
                <a:ea typeface="+mj-ea"/>
              </a:rPr>
              <a:t>Tweet </a:t>
            </a:r>
            <a:r>
              <a:rPr lang="ko-KR" altLang="en-US" sz="2800" dirty="0" smtClean="0">
                <a:latin typeface="+mj-ea"/>
                <a:ea typeface="+mj-ea"/>
              </a:rPr>
              <a:t>입장</a:t>
            </a:r>
            <a:r>
              <a:rPr lang="en-US" altLang="ko-KR" sz="2800" dirty="0" smtClean="0">
                <a:latin typeface="+mj-ea"/>
                <a:ea typeface="+mj-ea"/>
              </a:rPr>
              <a:t>: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6814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364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70807" y="4149080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내 주인님이시다</a:t>
            </a:r>
            <a:endParaRPr lang="ko-KR" altLang="en-US" sz="1100" dirty="0"/>
          </a:p>
        </p:txBody>
      </p:sp>
      <p:sp>
        <p:nvSpPr>
          <p:cNvPr id="21" name="타원 20"/>
          <p:cNvSpPr/>
          <p:nvPr/>
        </p:nvSpPr>
        <p:spPr>
          <a:xfrm>
            <a:off x="6084168" y="4239734"/>
            <a:ext cx="418766" cy="41876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636889" y="4221088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1" idx="2"/>
            <a:endCxn id="24" idx="6"/>
          </p:cNvCxnSpPr>
          <p:nvPr/>
        </p:nvCxnSpPr>
        <p:spPr>
          <a:xfrm flipH="1" flipV="1">
            <a:off x="3059832" y="4432560"/>
            <a:ext cx="3024336" cy="16557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내용 개체 틀 2"/>
          <p:cNvSpPr txBox="1">
            <a:spLocks/>
          </p:cNvSpPr>
          <p:nvPr/>
        </p:nvSpPr>
        <p:spPr>
          <a:xfrm>
            <a:off x="467544" y="5373216"/>
            <a:ext cx="8208913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j-ea"/>
                <a:ea typeface="+mj-ea"/>
              </a:rPr>
              <a:t>관계선택사양 결정</a:t>
            </a:r>
            <a:r>
              <a:rPr lang="en-US" altLang="ko-KR" sz="2800" b="0" dirty="0" smtClean="0">
                <a:latin typeface="+mj-ea"/>
                <a:ea typeface="+mj-ea"/>
              </a:rPr>
              <a:t> – </a:t>
            </a:r>
            <a:r>
              <a:rPr lang="ko-KR" altLang="en-US" sz="2800" b="0" dirty="0" err="1" smtClean="0">
                <a:latin typeface="+mj-ea"/>
                <a:ea typeface="+mj-ea"/>
              </a:rPr>
              <a:t>트윗은</a:t>
            </a:r>
            <a:r>
              <a:rPr lang="ko-KR" altLang="en-US" sz="2800" b="0" dirty="0" smtClean="0">
                <a:latin typeface="+mj-ea"/>
                <a:ea typeface="+mj-ea"/>
              </a:rPr>
              <a:t> 반드시 유저와 관계를 맺어야 한다</a:t>
            </a:r>
            <a:r>
              <a:rPr lang="en-US" altLang="ko-KR" sz="2800" b="0" dirty="0" smtClean="0">
                <a:latin typeface="+mj-ea"/>
                <a:ea typeface="+mj-ea"/>
              </a:rPr>
              <a:t>. </a:t>
            </a:r>
            <a:r>
              <a:rPr lang="ko-KR" altLang="en-US" sz="2800" b="0" dirty="0" smtClean="0">
                <a:latin typeface="+mj-ea"/>
                <a:ea typeface="+mj-ea"/>
              </a:rPr>
              <a:t>그러므</a:t>
            </a:r>
            <a:r>
              <a:rPr lang="ko-KR" altLang="en-US" sz="2800" b="0" dirty="0">
                <a:latin typeface="+mj-ea"/>
                <a:ea typeface="+mj-ea"/>
              </a:rPr>
              <a:t>로</a:t>
            </a:r>
            <a:r>
              <a:rPr lang="en-US" altLang="ko-KR" sz="2800" b="0" dirty="0" smtClean="0">
                <a:latin typeface="+mj-ea"/>
                <a:ea typeface="+mj-ea"/>
              </a:rPr>
              <a:t> </a:t>
            </a:r>
            <a:r>
              <a:rPr lang="en-US" altLang="ko-KR" sz="2800" dirty="0" smtClean="0">
                <a:latin typeface="+mj-ea"/>
                <a:ea typeface="+mj-ea"/>
              </a:rPr>
              <a:t>Mandatory</a:t>
            </a:r>
            <a:r>
              <a:rPr lang="ko-KR" altLang="en-US" sz="2800" b="0" dirty="0" smtClean="0">
                <a:latin typeface="+mj-ea"/>
                <a:ea typeface="+mj-ea"/>
              </a:rPr>
              <a:t>이다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14" name="타원 13"/>
          <p:cNvSpPr/>
          <p:nvPr/>
        </p:nvSpPr>
        <p:spPr>
          <a:xfrm>
            <a:off x="6084168" y="3717032"/>
            <a:ext cx="418766" cy="41876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84168" y="4725144"/>
            <a:ext cx="418766" cy="41876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61702" y="3645024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내 주인님이시다</a:t>
            </a:r>
            <a:endParaRPr lang="ko-KR" altLang="en-US" sz="1100" dirty="0"/>
          </a:p>
        </p:txBody>
      </p:sp>
      <p:sp>
        <p:nvSpPr>
          <p:cNvPr id="18" name="타원 17"/>
          <p:cNvSpPr/>
          <p:nvPr/>
        </p:nvSpPr>
        <p:spPr>
          <a:xfrm>
            <a:off x="2627784" y="3717032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endCxn id="18" idx="6"/>
          </p:cNvCxnSpPr>
          <p:nvPr/>
        </p:nvCxnSpPr>
        <p:spPr>
          <a:xfrm flipH="1" flipV="1">
            <a:off x="3050727" y="3928504"/>
            <a:ext cx="3024336" cy="16557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61702" y="4662241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내 주인님이시다</a:t>
            </a:r>
            <a:endParaRPr lang="ko-KR" altLang="en-US" sz="1100" dirty="0"/>
          </a:p>
        </p:txBody>
      </p:sp>
      <p:sp>
        <p:nvSpPr>
          <p:cNvPr id="23" name="타원 22"/>
          <p:cNvSpPr/>
          <p:nvPr/>
        </p:nvSpPr>
        <p:spPr>
          <a:xfrm>
            <a:off x="2627784" y="4734249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>
            <a:endCxn id="23" idx="6"/>
          </p:cNvCxnSpPr>
          <p:nvPr/>
        </p:nvCxnSpPr>
        <p:spPr>
          <a:xfrm flipH="1" flipV="1">
            <a:off x="3050727" y="4945721"/>
            <a:ext cx="3024336" cy="16557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21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929413" y="4581128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45437" y="4613037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8893" y="4581128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64917" y="4613037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932076" y="5355498"/>
            <a:ext cx="1443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내 주인님이시다</a:t>
            </a:r>
            <a:endParaRPr lang="ko-KR" altLang="en-US" sz="1100" dirty="0"/>
          </a:p>
        </p:txBody>
      </p:sp>
      <p:sp>
        <p:nvSpPr>
          <p:cNvPr id="21" name="타원 20"/>
          <p:cNvSpPr/>
          <p:nvPr/>
        </p:nvSpPr>
        <p:spPr>
          <a:xfrm>
            <a:off x="6140465" y="5430912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482134" y="5435126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1" idx="2"/>
            <a:endCxn id="24" idx="6"/>
          </p:cNvCxnSpPr>
          <p:nvPr/>
        </p:nvCxnSpPr>
        <p:spPr>
          <a:xfrm flipH="1">
            <a:off x="2850787" y="5613418"/>
            <a:ext cx="3289678" cy="6035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140465" y="5030534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40465" y="5829074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22971" y="4958526"/>
            <a:ext cx="1443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내 주인님이시다</a:t>
            </a:r>
            <a:endParaRPr lang="ko-KR" altLang="en-US" sz="1100" dirty="0"/>
          </a:p>
        </p:txBody>
      </p:sp>
      <p:sp>
        <p:nvSpPr>
          <p:cNvPr id="18" name="타원 17"/>
          <p:cNvSpPr/>
          <p:nvPr/>
        </p:nvSpPr>
        <p:spPr>
          <a:xfrm>
            <a:off x="2473029" y="5030534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stCxn id="14" idx="2"/>
            <a:endCxn id="18" idx="6"/>
          </p:cNvCxnSpPr>
          <p:nvPr/>
        </p:nvCxnSpPr>
        <p:spPr>
          <a:xfrm flipH="1">
            <a:off x="2841682" y="5213040"/>
            <a:ext cx="3298783" cy="1821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22971" y="5766171"/>
            <a:ext cx="1443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내 주인님이시다</a:t>
            </a:r>
            <a:endParaRPr lang="ko-KR" altLang="en-US" sz="1100" dirty="0"/>
          </a:p>
        </p:txBody>
      </p:sp>
      <p:sp>
        <p:nvSpPr>
          <p:cNvPr id="23" name="타원 22"/>
          <p:cNvSpPr/>
          <p:nvPr/>
        </p:nvSpPr>
        <p:spPr>
          <a:xfrm>
            <a:off x="2473029" y="5838179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>
            <a:stCxn id="15" idx="2"/>
            <a:endCxn id="23" idx="6"/>
          </p:cNvCxnSpPr>
          <p:nvPr/>
        </p:nvCxnSpPr>
        <p:spPr>
          <a:xfrm flipH="1">
            <a:off x="2841682" y="6011580"/>
            <a:ext cx="3298783" cy="109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92941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14543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4889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6491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 rot="20998694">
            <a:off x="4042692" y="3120624"/>
            <a:ext cx="14435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작성한</a:t>
            </a:r>
            <a:r>
              <a:rPr lang="ko-KR" altLang="en-US" sz="1050" dirty="0"/>
              <a:t>다</a:t>
            </a:r>
            <a:endParaRPr lang="ko-KR" altLang="en-US" sz="1100" dirty="0"/>
          </a:p>
        </p:txBody>
      </p:sp>
      <p:cxnSp>
        <p:nvCxnSpPr>
          <p:cNvPr id="32" name="직선 연결선 31"/>
          <p:cNvCxnSpPr>
            <a:stCxn id="33" idx="6"/>
            <a:endCxn id="34" idx="2"/>
          </p:cNvCxnSpPr>
          <p:nvPr/>
        </p:nvCxnSpPr>
        <p:spPr>
          <a:xfrm flipV="1">
            <a:off x="2910049" y="3207742"/>
            <a:ext cx="3235390" cy="403764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2545037" y="3429000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145439" y="3023415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145438" y="3436620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stCxn id="33" idx="6"/>
            <a:endCxn id="35" idx="2"/>
          </p:cNvCxnSpPr>
          <p:nvPr/>
        </p:nvCxnSpPr>
        <p:spPr>
          <a:xfrm>
            <a:off x="2910049" y="3611506"/>
            <a:ext cx="3235389" cy="9441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6145437" y="3842205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stCxn id="33" idx="6"/>
            <a:endCxn id="37" idx="2"/>
          </p:cNvCxnSpPr>
          <p:nvPr/>
        </p:nvCxnSpPr>
        <p:spPr>
          <a:xfrm>
            <a:off x="2910049" y="3611506"/>
            <a:ext cx="3235388" cy="415026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552752">
            <a:off x="4068221" y="3614928"/>
            <a:ext cx="14435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작성한</a:t>
            </a:r>
            <a:r>
              <a:rPr lang="ko-KR" altLang="en-US" sz="1050" dirty="0"/>
              <a:t>다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4053773" y="3375868"/>
            <a:ext cx="14435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작성한</a:t>
            </a:r>
            <a:r>
              <a:rPr lang="ko-KR" altLang="en-US" sz="1050" dirty="0"/>
              <a:t>다</a:t>
            </a:r>
            <a:endParaRPr lang="ko-KR" altLang="en-US" sz="1100" dirty="0"/>
          </a:p>
        </p:txBody>
      </p:sp>
      <p:sp>
        <p:nvSpPr>
          <p:cNvPr id="41" name="타원 40"/>
          <p:cNvSpPr/>
          <p:nvPr/>
        </p:nvSpPr>
        <p:spPr>
          <a:xfrm>
            <a:off x="2555776" y="3015208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555776" y="3827508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8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latin typeface="+mj-ea"/>
                <a:ea typeface="+mj-ea"/>
              </a:rPr>
              <a:t>ERD</a:t>
            </a:r>
            <a:r>
              <a:rPr lang="ko-KR" altLang="en-US" sz="2000" b="0" dirty="0" smtClean="0">
                <a:latin typeface="+mj-ea"/>
                <a:ea typeface="+mj-ea"/>
              </a:rPr>
              <a:t>에서는 </a:t>
            </a:r>
            <a:r>
              <a:rPr lang="en-US" altLang="ko-KR" sz="2000" b="0" dirty="0" smtClean="0">
                <a:latin typeface="+mj-ea"/>
                <a:ea typeface="+mj-ea"/>
              </a:rPr>
              <a:t>User</a:t>
            </a:r>
            <a:r>
              <a:rPr lang="ko-KR" altLang="en-US" sz="2000" b="0" dirty="0" smtClean="0">
                <a:latin typeface="+mj-ea"/>
                <a:ea typeface="+mj-ea"/>
              </a:rPr>
              <a:t>와 </a:t>
            </a:r>
            <a:r>
              <a:rPr lang="en-US" altLang="ko-KR" sz="2000" b="0" dirty="0" smtClean="0">
                <a:latin typeface="+mj-ea"/>
                <a:ea typeface="+mj-ea"/>
              </a:rPr>
              <a:t>Tweet</a:t>
            </a:r>
            <a:r>
              <a:rPr lang="ko-KR" altLang="en-US" sz="2000" b="0" dirty="0" smtClean="0">
                <a:latin typeface="+mj-ea"/>
                <a:ea typeface="+mj-ea"/>
              </a:rPr>
              <a:t>의 입장을 표현하는 선을 합쳐서 보여준다</a:t>
            </a:r>
            <a:endParaRPr lang="en-US" altLang="ko-KR" sz="2000" b="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55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929413" y="4581128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45437" y="4613037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8893" y="4581128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64917" y="4613037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21" name="타원 20"/>
          <p:cNvSpPr/>
          <p:nvPr/>
        </p:nvSpPr>
        <p:spPr>
          <a:xfrm>
            <a:off x="6140465" y="5430912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482134" y="5435126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3131841" y="5613418"/>
            <a:ext cx="2797572" cy="3690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140465" y="5030534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40465" y="5829074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473029" y="5030534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473029" y="5838179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92941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14543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4889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6491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131840" y="328498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580112" y="3197714"/>
            <a:ext cx="349301" cy="423232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2545037" y="3429000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145439" y="3023415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145438" y="3436620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131840" y="3611506"/>
            <a:ext cx="2797573" cy="9440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6145437" y="3842205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5580112" y="3620946"/>
            <a:ext cx="349301" cy="389068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2555776" y="3015208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555776" y="3827508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8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latin typeface="+mj-ea"/>
                <a:ea typeface="+mj-ea"/>
              </a:rPr>
              <a:t>1. </a:t>
            </a:r>
            <a:r>
              <a:rPr lang="ko-KR" altLang="en-US" sz="2000" b="0" dirty="0" smtClean="0">
                <a:latin typeface="+mj-ea"/>
                <a:ea typeface="+mj-ea"/>
              </a:rPr>
              <a:t>선을 합치고 </a:t>
            </a:r>
            <a:r>
              <a:rPr lang="ko-KR" altLang="en-US" sz="2000" b="0" dirty="0" err="1" smtClean="0">
                <a:latin typeface="+mj-ea"/>
                <a:ea typeface="+mj-ea"/>
              </a:rPr>
              <a:t>관계명을</a:t>
            </a:r>
            <a:r>
              <a:rPr lang="ko-KR" altLang="en-US" sz="2000" b="0" dirty="0" smtClean="0">
                <a:latin typeface="+mj-ea"/>
                <a:ea typeface="+mj-ea"/>
              </a:rPr>
              <a:t> 확정한다</a:t>
            </a:r>
            <a:r>
              <a:rPr lang="en-US" altLang="ko-KR" sz="2000" b="0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88024" y="5626647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944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929413" y="4581128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45437" y="4613037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8893" y="4581128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64917" y="4613037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21" name="타원 20"/>
          <p:cNvSpPr/>
          <p:nvPr/>
        </p:nvSpPr>
        <p:spPr>
          <a:xfrm>
            <a:off x="6140465" y="5430912"/>
            <a:ext cx="365012" cy="365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482134" y="5435126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3131841" y="5613418"/>
            <a:ext cx="2797572" cy="369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140465" y="5030534"/>
            <a:ext cx="365012" cy="365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40465" y="5829074"/>
            <a:ext cx="365012" cy="365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473029" y="5030534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473029" y="5838179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92941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14543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4889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6491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131840" y="328498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580112" y="3197714"/>
            <a:ext cx="349301" cy="423232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2545037" y="3429000"/>
            <a:ext cx="365012" cy="365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145439" y="3023415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145438" y="3436620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131840" y="3611506"/>
            <a:ext cx="2797573" cy="944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6145437" y="3842205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5580112" y="3620946"/>
            <a:ext cx="349301" cy="389068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2555776" y="3015208"/>
            <a:ext cx="365012" cy="36501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555776" y="3827508"/>
            <a:ext cx="365012" cy="36501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8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latin typeface="+mj-ea"/>
                <a:ea typeface="+mj-ea"/>
              </a:rPr>
              <a:t>2. </a:t>
            </a:r>
            <a:r>
              <a:rPr lang="ko-KR" altLang="en-US" sz="2000" b="0" dirty="0" smtClean="0">
                <a:latin typeface="+mj-ea"/>
                <a:ea typeface="+mj-ea"/>
              </a:rPr>
              <a:t>관계선택사양을 결정한다</a:t>
            </a:r>
            <a:r>
              <a:rPr lang="en-US" altLang="ko-KR" sz="2000" b="0" dirty="0" smtClean="0">
                <a:latin typeface="+mj-ea"/>
                <a:ea typeface="+mj-ea"/>
              </a:rPr>
              <a:t>. Mandatory</a:t>
            </a:r>
            <a:r>
              <a:rPr lang="ko-KR" altLang="en-US" sz="2000" b="0" dirty="0" smtClean="0">
                <a:latin typeface="+mj-ea"/>
                <a:ea typeface="+mj-ea"/>
              </a:rPr>
              <a:t>는 실선</a:t>
            </a:r>
            <a:r>
              <a:rPr lang="en-US" altLang="ko-KR" sz="2000" b="0" dirty="0" smtClean="0">
                <a:latin typeface="+mj-ea"/>
                <a:ea typeface="+mj-ea"/>
              </a:rPr>
              <a:t>, Optional</a:t>
            </a:r>
            <a:r>
              <a:rPr lang="ko-KR" altLang="en-US" sz="2000" b="0" dirty="0" smtClean="0">
                <a:latin typeface="+mj-ea"/>
                <a:ea typeface="+mj-ea"/>
              </a:rPr>
              <a:t>은 점선</a:t>
            </a:r>
            <a:endParaRPr lang="en-US" altLang="ko-KR" sz="2000" b="0" dirty="0" smtClean="0"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88024" y="5626647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76432" y="3106094"/>
            <a:ext cx="214492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트윗이</a:t>
            </a:r>
            <a:r>
              <a:rPr lang="ko-KR" altLang="en-US" b="1" dirty="0" smtClean="0"/>
              <a:t> 없는 유저가 있을 수 있지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그래서 </a:t>
            </a:r>
            <a:r>
              <a:rPr lang="en-US" altLang="ko-KR" b="1" dirty="0" smtClean="0"/>
              <a:t>Optional </a:t>
            </a:r>
            <a:r>
              <a:rPr lang="ko-KR" altLang="en-US" b="1" dirty="0" smtClean="0"/>
              <a:t>이지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660232" y="5151753"/>
            <a:ext cx="194421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주인없는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트윗이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어딨어</a:t>
            </a:r>
            <a:r>
              <a:rPr lang="en-US" altLang="ko-KR" b="1" dirty="0" smtClean="0"/>
              <a:t>? </a:t>
            </a:r>
            <a:r>
              <a:rPr lang="ko-KR" altLang="en-US" b="1" dirty="0" smtClean="0"/>
              <a:t>무조건 </a:t>
            </a:r>
            <a:r>
              <a:rPr lang="en-US" altLang="ko-KR" b="1" dirty="0" smtClean="0"/>
              <a:t> Mandatory</a:t>
            </a:r>
            <a:r>
              <a:rPr lang="ko-KR" altLang="en-US" b="1" dirty="0" smtClean="0"/>
              <a:t>이지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8256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929413" y="4581128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45437" y="4613037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8893" y="4581128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64917" y="4613037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21" name="타원 20"/>
          <p:cNvSpPr/>
          <p:nvPr/>
        </p:nvSpPr>
        <p:spPr>
          <a:xfrm>
            <a:off x="6140465" y="5430912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482134" y="5435126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4644008" y="5617108"/>
            <a:ext cx="128540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140465" y="5030534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40465" y="5829074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473029" y="5030534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473029" y="5838179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92941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14543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4889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6491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131840" y="328498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580112" y="3197714"/>
            <a:ext cx="349301" cy="423232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2545037" y="3429000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145439" y="3023415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145438" y="3436620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131840" y="3620946"/>
            <a:ext cx="151216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6145437" y="3842205"/>
            <a:ext cx="368653" cy="36865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5580112" y="3620946"/>
            <a:ext cx="349301" cy="389068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2555776" y="3015208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555776" y="3827508"/>
            <a:ext cx="365012" cy="36501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8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latin typeface="+mj-ea"/>
                <a:ea typeface="+mj-ea"/>
              </a:rPr>
              <a:t>3. </a:t>
            </a:r>
            <a:r>
              <a:rPr lang="ko-KR" altLang="en-US" sz="2000" b="0" dirty="0" smtClean="0">
                <a:latin typeface="+mj-ea"/>
                <a:ea typeface="+mj-ea"/>
              </a:rPr>
              <a:t>반씩 자른다</a:t>
            </a:r>
            <a:r>
              <a:rPr lang="en-US" altLang="ko-KR" sz="2000" b="0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88024" y="5626647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17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92941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4543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4889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6491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4644008" y="3622164"/>
            <a:ext cx="128540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92941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14543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48893" y="2564904"/>
            <a:ext cx="1882947" cy="1694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64917" y="2596813"/>
            <a:ext cx="15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131840" y="328498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580112" y="3197714"/>
            <a:ext cx="349301" cy="4232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131840" y="3620946"/>
            <a:ext cx="151216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80112" y="3620946"/>
            <a:ext cx="349301" cy="38906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8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latin typeface="+mj-ea"/>
                <a:ea typeface="+mj-ea"/>
              </a:rPr>
              <a:t>4. </a:t>
            </a:r>
            <a:r>
              <a:rPr lang="ko-KR" altLang="en-US" sz="2000" b="0" dirty="0" smtClean="0">
                <a:latin typeface="+mj-ea"/>
                <a:ea typeface="+mj-ea"/>
              </a:rPr>
              <a:t>합친다</a:t>
            </a:r>
            <a:r>
              <a:rPr lang="en-US" altLang="ko-KR" sz="2000" b="0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16016" y="3645024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467545" y="4941168"/>
            <a:ext cx="8208911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 smtClean="0">
                <a:latin typeface="+mj-ea"/>
                <a:ea typeface="+mj-ea"/>
              </a:rPr>
              <a:t>Barker </a:t>
            </a:r>
            <a:r>
              <a:rPr lang="ko-KR" altLang="en-US" b="0" dirty="0" smtClean="0">
                <a:latin typeface="+mj-ea"/>
                <a:ea typeface="+mj-ea"/>
              </a:rPr>
              <a:t>표기법으로 </a:t>
            </a:r>
            <a:r>
              <a:rPr lang="en-US" altLang="ko-KR" b="0" dirty="0" smtClean="0">
                <a:latin typeface="+mj-ea"/>
                <a:ea typeface="+mj-ea"/>
              </a:rPr>
              <a:t>Relationship(</a:t>
            </a:r>
            <a:r>
              <a:rPr lang="ko-KR" altLang="en-US" b="0" dirty="0" smtClean="0">
                <a:latin typeface="+mj-ea"/>
                <a:ea typeface="+mj-ea"/>
              </a:rPr>
              <a:t>관계</a:t>
            </a:r>
            <a:r>
              <a:rPr lang="en-US" altLang="ko-KR" b="0" dirty="0" smtClean="0">
                <a:latin typeface="+mj-ea"/>
                <a:ea typeface="+mj-ea"/>
              </a:rPr>
              <a:t>)</a:t>
            </a:r>
            <a:r>
              <a:rPr lang="ko-KR" altLang="en-US" b="0" dirty="0" smtClean="0">
                <a:latin typeface="+mj-ea"/>
                <a:ea typeface="+mj-ea"/>
              </a:rPr>
              <a:t>를 표현하는 방법</a:t>
            </a:r>
            <a:endParaRPr lang="en-US" altLang="ko-KR" b="0" dirty="0" smtClean="0">
              <a:latin typeface="+mj-ea"/>
              <a:ea typeface="+mj-ea"/>
            </a:endParaRPr>
          </a:p>
          <a:p>
            <a:r>
              <a:rPr lang="ko-KR" altLang="en-US" b="0" dirty="0" smtClean="0">
                <a:latin typeface="+mj-ea"/>
              </a:rPr>
              <a:t>표기법이 익숙해지면 보자마자 이 </a:t>
            </a:r>
            <a:r>
              <a:rPr lang="ko-KR" altLang="en-US" b="0" dirty="0">
                <a:latin typeface="+mj-ea"/>
              </a:rPr>
              <a:t>관계는 </a:t>
            </a:r>
            <a:r>
              <a:rPr lang="en-US" altLang="ko-KR" b="0" dirty="0">
                <a:latin typeface="+mj-ea"/>
              </a:rPr>
              <a:t>User</a:t>
            </a:r>
            <a:r>
              <a:rPr lang="ko-KR" altLang="en-US" b="0" dirty="0">
                <a:latin typeface="+mj-ea"/>
              </a:rPr>
              <a:t>입장에서 </a:t>
            </a:r>
            <a:r>
              <a:rPr lang="en-US" altLang="ko-KR" b="0" dirty="0">
                <a:latin typeface="+mj-ea"/>
              </a:rPr>
              <a:t>1:M</a:t>
            </a:r>
            <a:r>
              <a:rPr lang="ko-KR" altLang="en-US" b="0" dirty="0">
                <a:latin typeface="+mj-ea"/>
              </a:rPr>
              <a:t> 관계</a:t>
            </a:r>
            <a:r>
              <a:rPr lang="en-US" altLang="ko-KR" b="0" dirty="0">
                <a:latin typeface="+mj-ea"/>
              </a:rPr>
              <a:t>, Tweet</a:t>
            </a:r>
            <a:r>
              <a:rPr lang="ko-KR" altLang="en-US" b="0" dirty="0">
                <a:latin typeface="+mj-ea"/>
              </a:rPr>
              <a:t>입장에서 </a:t>
            </a:r>
            <a:r>
              <a:rPr lang="en-US" altLang="ko-KR" b="0" dirty="0">
                <a:latin typeface="+mj-ea"/>
              </a:rPr>
              <a:t>1:1</a:t>
            </a:r>
            <a:r>
              <a:rPr lang="ko-KR" altLang="en-US" b="0" dirty="0" smtClean="0">
                <a:latin typeface="+mj-ea"/>
              </a:rPr>
              <a:t>관계라는 것을 알 수 있다</a:t>
            </a:r>
            <a:r>
              <a:rPr lang="en-US" altLang="ko-KR" b="0" dirty="0" smtClean="0">
                <a:latin typeface="+mj-ea"/>
              </a:rPr>
              <a:t>.</a:t>
            </a:r>
            <a:endParaRPr lang="en-US" altLang="ko-KR" b="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14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4" y="1916832"/>
            <a:ext cx="7848873" cy="4320456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결국 </a:t>
            </a:r>
            <a:r>
              <a:rPr lang="en-US" altLang="ko-KR" sz="2800" b="0" dirty="0" smtClean="0">
                <a:latin typeface="+mj-ea"/>
                <a:ea typeface="+mj-ea"/>
              </a:rPr>
              <a:t>Relationship</a:t>
            </a:r>
            <a:r>
              <a:rPr lang="ko-KR" altLang="en-US" sz="2800" b="0" dirty="0" smtClean="0">
                <a:latin typeface="+mj-ea"/>
                <a:ea typeface="+mj-ea"/>
              </a:rPr>
              <a:t>은 무엇이 </a:t>
            </a:r>
            <a:r>
              <a:rPr lang="ko-KR" altLang="en-US" sz="2800" b="0" dirty="0" err="1" smtClean="0">
                <a:latin typeface="+mj-ea"/>
                <a:ea typeface="+mj-ea"/>
              </a:rPr>
              <a:t>되냐면</a:t>
            </a:r>
            <a:endParaRPr lang="en-US" altLang="ko-KR" sz="2800" b="0" dirty="0" smtClean="0">
              <a:latin typeface="+mj-ea"/>
              <a:ea typeface="+mj-ea"/>
            </a:endParaRPr>
          </a:p>
          <a:p>
            <a:endParaRPr lang="en-US" altLang="ko-KR" sz="2800" b="0" dirty="0">
              <a:latin typeface="+mj-ea"/>
              <a:ea typeface="+mj-ea"/>
            </a:endParaRPr>
          </a:p>
          <a:p>
            <a:r>
              <a:rPr lang="ko-KR" altLang="en-US" sz="2800" b="0" dirty="0" smtClean="0">
                <a:latin typeface="+mj-ea"/>
                <a:ea typeface="+mj-ea"/>
              </a:rPr>
              <a:t>나와 관계를 맺는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의 </a:t>
            </a:r>
            <a:r>
              <a:rPr lang="en-US" altLang="ko-KR" sz="2800" dirty="0" smtClean="0">
                <a:latin typeface="+mj-ea"/>
                <a:ea typeface="+mj-ea"/>
              </a:rPr>
              <a:t>UID(</a:t>
            </a:r>
            <a:r>
              <a:rPr lang="ko-KR" altLang="en-US" sz="2800" dirty="0" err="1" smtClean="0">
                <a:latin typeface="+mj-ea"/>
                <a:ea typeface="+mj-ea"/>
              </a:rPr>
              <a:t>식별자</a:t>
            </a:r>
            <a:r>
              <a:rPr lang="en-US" altLang="ko-KR" sz="2800" dirty="0" smtClean="0">
                <a:latin typeface="+mj-ea"/>
                <a:ea typeface="+mj-ea"/>
              </a:rPr>
              <a:t>)</a:t>
            </a:r>
            <a:r>
              <a:rPr lang="ko-KR" altLang="en-US" sz="2800" dirty="0" smtClean="0">
                <a:latin typeface="+mj-ea"/>
                <a:ea typeface="+mj-ea"/>
              </a:rPr>
              <a:t>를 </a:t>
            </a:r>
            <a:r>
              <a:rPr lang="en-US" altLang="ko-KR" sz="2800" dirty="0" smtClean="0">
                <a:latin typeface="+mj-ea"/>
                <a:ea typeface="+mj-ea"/>
              </a:rPr>
              <a:t>Value(</a:t>
            </a:r>
            <a:r>
              <a:rPr lang="ko-KR" altLang="en-US" sz="2800" dirty="0" smtClean="0">
                <a:latin typeface="+mj-ea"/>
                <a:ea typeface="+mj-ea"/>
              </a:rPr>
              <a:t>값</a:t>
            </a:r>
            <a:r>
              <a:rPr lang="en-US" altLang="ko-KR" sz="2800" dirty="0" smtClean="0">
                <a:latin typeface="+mj-ea"/>
                <a:ea typeface="+mj-ea"/>
              </a:rPr>
              <a:t>)</a:t>
            </a:r>
            <a:r>
              <a:rPr lang="ko-KR" altLang="en-US" sz="2800" dirty="0" smtClean="0">
                <a:latin typeface="+mj-ea"/>
                <a:ea typeface="+mj-ea"/>
              </a:rPr>
              <a:t>으로 갖는</a:t>
            </a:r>
            <a:r>
              <a:rPr lang="ko-KR" altLang="en-US" sz="2800" b="0" dirty="0" smtClean="0">
                <a:latin typeface="+mj-ea"/>
                <a:ea typeface="+mj-ea"/>
              </a:rPr>
              <a:t> </a:t>
            </a:r>
            <a:r>
              <a:rPr lang="en-US" altLang="ko-KR" sz="2800" dirty="0" smtClean="0">
                <a:solidFill>
                  <a:schemeClr val="tx1"/>
                </a:solidFill>
                <a:latin typeface="+mj-ea"/>
                <a:ea typeface="+mj-ea"/>
              </a:rPr>
              <a:t>Attribute</a:t>
            </a:r>
            <a:r>
              <a:rPr lang="ko-KR" altLang="en-US" sz="2800" b="0" dirty="0" smtClean="0">
                <a:latin typeface="+mj-ea"/>
                <a:ea typeface="+mj-ea"/>
              </a:rPr>
              <a:t>가 된다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endParaRPr lang="en-US" altLang="ko-KR" sz="2800" b="0" dirty="0" smtClean="0">
              <a:latin typeface="+mj-ea"/>
              <a:ea typeface="+mj-ea"/>
            </a:endParaRPr>
          </a:p>
          <a:p>
            <a:r>
              <a:rPr lang="ko-KR" altLang="en-US" sz="2000" b="0" dirty="0" smtClean="0">
                <a:latin typeface="+mj-ea"/>
                <a:ea typeface="+mj-ea"/>
              </a:rPr>
              <a:t>또는</a:t>
            </a:r>
            <a:r>
              <a:rPr lang="en-US" altLang="ko-KR" sz="2000" b="0" dirty="0" smtClean="0">
                <a:latin typeface="+mj-ea"/>
                <a:ea typeface="+mj-ea"/>
              </a:rPr>
              <a:t>, </a:t>
            </a:r>
            <a:r>
              <a:rPr lang="ko-KR" altLang="en-US" sz="2000" b="0" dirty="0" smtClean="0">
                <a:latin typeface="+mj-ea"/>
                <a:ea typeface="+mj-ea"/>
              </a:rPr>
              <a:t>관계차수가 </a:t>
            </a:r>
            <a:r>
              <a:rPr lang="en-US" altLang="ko-KR" sz="2000" b="0" dirty="0" smtClean="0">
                <a:latin typeface="+mj-ea"/>
                <a:ea typeface="+mj-ea"/>
              </a:rPr>
              <a:t>M:M</a:t>
            </a:r>
            <a:r>
              <a:rPr lang="ko-KR" altLang="en-US" sz="2000" b="0" dirty="0" smtClean="0">
                <a:latin typeface="+mj-ea"/>
                <a:ea typeface="+mj-ea"/>
              </a:rPr>
              <a:t>이면 물리적으로 표현할 수 없기 때문에 또 다른 하위</a:t>
            </a:r>
            <a:r>
              <a:rPr lang="en-US" altLang="ko-KR" sz="2000" b="0" dirty="0" smtClean="0">
                <a:latin typeface="+mj-ea"/>
                <a:ea typeface="+mj-ea"/>
              </a:rPr>
              <a:t> Entity</a:t>
            </a:r>
            <a:r>
              <a:rPr lang="ko-KR" altLang="en-US" sz="2000" b="0" dirty="0">
                <a:latin typeface="+mj-ea"/>
                <a:ea typeface="+mj-ea"/>
              </a:rPr>
              <a:t>를</a:t>
            </a:r>
            <a:r>
              <a:rPr lang="ko-KR" altLang="en-US" sz="2000" b="0" dirty="0" smtClean="0">
                <a:latin typeface="+mj-ea"/>
                <a:ea typeface="+mj-ea"/>
              </a:rPr>
              <a:t> 생성하고 원래 </a:t>
            </a:r>
            <a:r>
              <a:rPr lang="en-US" altLang="ko-KR" sz="2000" b="0" dirty="0" smtClean="0">
                <a:latin typeface="+mj-ea"/>
                <a:ea typeface="+mj-ea"/>
              </a:rPr>
              <a:t>Entity</a:t>
            </a:r>
            <a:r>
              <a:rPr lang="ko-KR" altLang="en-US" sz="2000" b="0" dirty="0" smtClean="0">
                <a:latin typeface="+mj-ea"/>
                <a:ea typeface="+mj-ea"/>
              </a:rPr>
              <a:t>들과</a:t>
            </a:r>
            <a:r>
              <a:rPr lang="en-US" altLang="ko-KR" sz="2000" b="0" dirty="0" smtClean="0">
                <a:latin typeface="+mj-ea"/>
                <a:ea typeface="+mj-ea"/>
              </a:rPr>
              <a:t> 1:M </a:t>
            </a:r>
            <a:r>
              <a:rPr lang="ko-KR" altLang="en-US" sz="2000" b="0" dirty="0" smtClean="0">
                <a:latin typeface="+mj-ea"/>
                <a:ea typeface="+mj-ea"/>
              </a:rPr>
              <a:t>관계를 맺는 방식으로 풀어준다</a:t>
            </a:r>
            <a:r>
              <a:rPr lang="en-US" altLang="ko-KR" sz="2000" b="0" dirty="0" smtClean="0">
                <a:latin typeface="+mj-ea"/>
                <a:ea typeface="+mj-ea"/>
              </a:rPr>
              <a:t>. </a:t>
            </a:r>
            <a:r>
              <a:rPr lang="en-US" altLang="ko-KR" sz="1800" b="0" dirty="0" smtClean="0">
                <a:latin typeface="+mj-ea"/>
                <a:ea typeface="+mj-ea"/>
              </a:rPr>
              <a:t>(</a:t>
            </a:r>
            <a:r>
              <a:rPr lang="ko-KR" altLang="en-US" sz="1800" b="0" dirty="0" smtClean="0">
                <a:latin typeface="+mj-ea"/>
                <a:ea typeface="+mj-ea"/>
              </a:rPr>
              <a:t>혹은 </a:t>
            </a:r>
            <a:r>
              <a:rPr lang="en-US" altLang="ko-KR" sz="1800" b="0" dirty="0" smtClean="0">
                <a:latin typeface="+mj-ea"/>
              </a:rPr>
              <a:t>Relationship</a:t>
            </a:r>
            <a:r>
              <a:rPr lang="ko-KR" altLang="en-US" sz="1800" b="0" dirty="0" smtClean="0">
                <a:latin typeface="+mj-ea"/>
              </a:rPr>
              <a:t>에 </a:t>
            </a:r>
            <a:r>
              <a:rPr lang="ko-KR" altLang="en-US" sz="1800" b="0" dirty="0">
                <a:latin typeface="+mj-ea"/>
              </a:rPr>
              <a:t>부가적인 정보</a:t>
            </a:r>
            <a:r>
              <a:rPr lang="en-US" altLang="ko-KR" sz="1800" b="0" dirty="0">
                <a:latin typeface="+mj-ea"/>
              </a:rPr>
              <a:t>(attribute)</a:t>
            </a:r>
            <a:r>
              <a:rPr lang="ko-KR" altLang="en-US" sz="1800" b="0" dirty="0">
                <a:latin typeface="+mj-ea"/>
              </a:rPr>
              <a:t>가 </a:t>
            </a:r>
            <a:r>
              <a:rPr lang="ko-KR" altLang="en-US" sz="1800" b="0" dirty="0" smtClean="0">
                <a:latin typeface="+mj-ea"/>
              </a:rPr>
              <a:t>존재하는 경우에도</a:t>
            </a:r>
            <a:r>
              <a:rPr lang="en-US" altLang="ko-KR" sz="1800" b="0" dirty="0" smtClean="0">
                <a:latin typeface="+mj-ea"/>
              </a:rPr>
              <a:t>)</a:t>
            </a:r>
            <a:endParaRPr lang="en-US" altLang="ko-KR" sz="2000" b="0" dirty="0" smtClean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188545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0" y="3934800"/>
            <a:ext cx="7046913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5647978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4002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51838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1838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51838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16332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9426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5450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3286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3286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3286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7780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33" name="내용 개체 틀 2"/>
          <p:cNvSpPr>
            <a:spLocks noGrp="1"/>
          </p:cNvSpPr>
          <p:nvPr>
            <p:ph sz="quarter" idx="14"/>
          </p:nvPr>
        </p:nvSpPr>
        <p:spPr>
          <a:xfrm>
            <a:off x="175370" y="5949280"/>
            <a:ext cx="8496944" cy="432048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User Entity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와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Tweet Entity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를 테이블로 표현해보자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7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47978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4002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51838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1838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51838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16332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9426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5450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3286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3286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3286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7780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351834" y="3025775"/>
            <a:ext cx="128540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9666" y="2688595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5287938" y="2601325"/>
            <a:ext cx="349301" cy="4232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839666" y="3024557"/>
            <a:ext cx="151216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87938" y="3024557"/>
            <a:ext cx="349301" cy="38906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23842" y="3048635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  <p:sp>
        <p:nvSpPr>
          <p:cNvPr id="62" name="내용 개체 틀 2"/>
          <p:cNvSpPr>
            <a:spLocks noGrp="1"/>
          </p:cNvSpPr>
          <p:nvPr>
            <p:ph sz="quarter" idx="14"/>
          </p:nvPr>
        </p:nvSpPr>
        <p:spPr>
          <a:xfrm>
            <a:off x="175370" y="5949280"/>
            <a:ext cx="8496944" cy="432048"/>
          </a:xfrm>
        </p:spPr>
        <p:txBody>
          <a:bodyPr>
            <a:noAutofit/>
          </a:bodyPr>
          <a:lstStyle/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위와 같은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Relationship(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관계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2000" b="0" dirty="0">
                <a:solidFill>
                  <a:schemeClr val="tx1"/>
                </a:solidFill>
                <a:latin typeface="+mj-ea"/>
                <a:ea typeface="+mj-ea"/>
              </a:rPr>
              <a:t>가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 생겼을 때 테이블은 어떻게 변할까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?</a:t>
            </a:r>
          </a:p>
        </p:txBody>
      </p: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5" y="3925275"/>
            <a:ext cx="7046913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6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또 공부시작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821323"/>
            <a:ext cx="366570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47978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4002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51838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1838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51838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16332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9426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5450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3286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3286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3286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7780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351834" y="3025775"/>
            <a:ext cx="128540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9666" y="2688595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5287938" y="2601325"/>
            <a:ext cx="349301" cy="4232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839666" y="3024557"/>
            <a:ext cx="151216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87938" y="3024557"/>
            <a:ext cx="349301" cy="38906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23842" y="3048635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933056"/>
            <a:ext cx="8101013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520700" y="4437112"/>
            <a:ext cx="1238846" cy="128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543801" y="4437112"/>
            <a:ext cx="1066800" cy="128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25" idx="0"/>
            <a:endCxn id="33" idx="0"/>
          </p:cNvCxnSpPr>
          <p:nvPr/>
        </p:nvCxnSpPr>
        <p:spPr>
          <a:xfrm rot="5400000" flipH="1" flipV="1">
            <a:off x="4608662" y="968573"/>
            <a:ext cx="12700" cy="6937078"/>
          </a:xfrm>
          <a:prstGeom prst="bentConnector3">
            <a:avLst>
              <a:gd name="adj1" fmla="val 495000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5877272"/>
            <a:ext cx="8496944" cy="720080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solidFill>
                  <a:schemeClr val="tx1"/>
                </a:solidFill>
                <a:latin typeface="+mj-ea"/>
              </a:rPr>
              <a:t>Tweet Entity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</a:rPr>
              <a:t>는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User Entity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UID(</a:t>
            </a:r>
            <a:r>
              <a:rPr lang="ko-KR" altLang="en-US" sz="2000" b="0" dirty="0" err="1" smtClean="0">
                <a:solidFill>
                  <a:schemeClr val="tx1"/>
                </a:solidFill>
                <a:latin typeface="+mj-ea"/>
                <a:ea typeface="+mj-ea"/>
              </a:rPr>
              <a:t>식별자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를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Attribute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로 갖게 된다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이것이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Relationship(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관계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2000" b="0" dirty="0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b="0" dirty="0" err="1" smtClean="0">
                <a:solidFill>
                  <a:schemeClr val="tx1"/>
                </a:solidFill>
                <a:latin typeface="+mj-ea"/>
                <a:ea typeface="+mj-ea"/>
              </a:rPr>
              <a:t>데이타적으로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 표현하는 방법이다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980" y="1807776"/>
            <a:ext cx="33655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73" y="4040789"/>
            <a:ext cx="4900499" cy="165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코드에서 </a:t>
            </a:r>
            <a:r>
              <a:rPr lang="en-US" altLang="ko-KR" sz="4400" dirty="0" smtClean="0"/>
              <a:t>Relationship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5576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43412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3412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3412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7906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427984" y="4509120"/>
            <a:ext cx="1039366" cy="1186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25" idx="0"/>
          </p:cNvCxnSpPr>
          <p:nvPr/>
        </p:nvCxnSpPr>
        <p:spPr>
          <a:xfrm rot="5400000" flipH="1" flipV="1">
            <a:off x="5137736" y="3850721"/>
            <a:ext cx="468331" cy="848469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5877272"/>
            <a:ext cx="8496944" cy="504056"/>
          </a:xfrm>
        </p:spPr>
        <p:txBody>
          <a:bodyPr>
            <a:noAutofit/>
          </a:bodyPr>
          <a:lstStyle/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이후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 물리적 모델링에서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Relationship(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관계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은 포인터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참조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로 바뀐다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890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</a:t>
            </a:r>
            <a:r>
              <a:rPr lang="ko-KR" altLang="en-US" sz="4400" dirty="0" smtClean="0"/>
              <a:t>과 </a:t>
            </a:r>
            <a:r>
              <a:rPr lang="en-US" altLang="ko-KR" sz="4400" dirty="0" smtClean="0"/>
              <a:t>UID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32" name="내용 개체 틀 2"/>
          <p:cNvSpPr>
            <a:spLocks noGrp="1"/>
          </p:cNvSpPr>
          <p:nvPr>
            <p:ph sz="quarter" idx="14"/>
          </p:nvPr>
        </p:nvSpPr>
        <p:spPr>
          <a:xfrm>
            <a:off x="611560" y="2132856"/>
            <a:ext cx="8280920" cy="4176464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solidFill>
                  <a:schemeClr val="tx1"/>
                </a:solidFill>
                <a:latin typeface="+mj-ea"/>
                <a:ea typeface="+mj-ea"/>
              </a:rPr>
              <a:t>Relationship</a:t>
            </a:r>
            <a:r>
              <a:rPr lang="ko-KR" altLang="en-US" sz="2800" b="0" dirty="0" smtClean="0">
                <a:solidFill>
                  <a:schemeClr val="tx1"/>
                </a:solidFill>
                <a:latin typeface="+mj-ea"/>
                <a:ea typeface="+mj-ea"/>
              </a:rPr>
              <a:t>과 </a:t>
            </a:r>
            <a:r>
              <a:rPr lang="en-US" altLang="ko-KR" sz="2800" b="0" dirty="0" smtClean="0">
                <a:solidFill>
                  <a:schemeClr val="tx1"/>
                </a:solidFill>
                <a:latin typeface="+mj-ea"/>
                <a:ea typeface="+mj-ea"/>
              </a:rPr>
              <a:t>UID</a:t>
            </a:r>
            <a:r>
              <a:rPr lang="ko-KR" altLang="en-US" sz="2800" b="0" dirty="0" smtClean="0">
                <a:solidFill>
                  <a:schemeClr val="tx1"/>
                </a:solidFill>
                <a:latin typeface="+mj-ea"/>
                <a:ea typeface="+mj-ea"/>
              </a:rPr>
              <a:t>는 서로 깊은 관련이 있는데 다음 두 가지 유형의 관계가 있다</a:t>
            </a:r>
            <a:r>
              <a:rPr lang="en-US" altLang="ko-KR" sz="28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식별 관계</a:t>
            </a:r>
            <a:endParaRPr lang="en-US" altLang="ko-KR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sz="2800" b="1" dirty="0" err="1" smtClean="0">
                <a:solidFill>
                  <a:schemeClr val="tx1"/>
                </a:solidFill>
                <a:latin typeface="+mj-ea"/>
              </a:rPr>
              <a:t>비식별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</a:rPr>
              <a:t> 관계</a:t>
            </a:r>
            <a:endParaRPr lang="en-US" altLang="ko-KR" sz="2800" b="1" dirty="0">
              <a:solidFill>
                <a:schemeClr val="tx1"/>
              </a:solidFill>
              <a:latin typeface="+mj-ea"/>
            </a:endParaRPr>
          </a:p>
          <a:p>
            <a:endParaRPr lang="en-US" altLang="ko-KR" sz="28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800" b="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050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err="1" smtClean="0"/>
              <a:t>비식별</a:t>
            </a:r>
            <a:r>
              <a:rPr lang="ko-KR" altLang="en-US" sz="4400" dirty="0" smtClean="0"/>
              <a:t> 관계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47978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4002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51838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1838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51838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16332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9426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5450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3286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3286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3286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7780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351834" y="3025775"/>
            <a:ext cx="128540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9666" y="2688595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5287938" y="2601325"/>
            <a:ext cx="349301" cy="4232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839666" y="3024557"/>
            <a:ext cx="151216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87938" y="3024557"/>
            <a:ext cx="349301" cy="38906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23842" y="3048635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933056"/>
            <a:ext cx="8101013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520700" y="4437112"/>
            <a:ext cx="1238846" cy="128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543801" y="4437112"/>
            <a:ext cx="1066800" cy="128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25" idx="0"/>
            <a:endCxn id="33" idx="0"/>
          </p:cNvCxnSpPr>
          <p:nvPr/>
        </p:nvCxnSpPr>
        <p:spPr>
          <a:xfrm rot="5400000" flipH="1" flipV="1">
            <a:off x="4608662" y="968573"/>
            <a:ext cx="12700" cy="6937078"/>
          </a:xfrm>
          <a:prstGeom prst="bentConnector3">
            <a:avLst>
              <a:gd name="adj1" fmla="val 495000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5877272"/>
            <a:ext cx="8496944" cy="864096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Tweet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en-US" altLang="ko-KR" sz="2000" b="0" dirty="0" err="1" smtClean="0">
                <a:solidFill>
                  <a:schemeClr val="tx1"/>
                </a:solidFill>
                <a:latin typeface="+mj-ea"/>
                <a:ea typeface="+mj-ea"/>
              </a:rPr>
              <a:t>UserID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는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UID(</a:t>
            </a:r>
            <a:r>
              <a:rPr lang="ko-KR" altLang="en-US" sz="2000" b="0" dirty="0" err="1" smtClean="0">
                <a:solidFill>
                  <a:schemeClr val="tx1"/>
                </a:solidFill>
                <a:latin typeface="+mj-ea"/>
                <a:ea typeface="+mj-ea"/>
              </a:rPr>
              <a:t>식별자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가 아니다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일반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Attribute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이렇게 일반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Attribute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로 관계를 표현할 때 </a:t>
            </a:r>
            <a:r>
              <a:rPr lang="ko-KR" altLang="en-US" sz="2000" dirty="0" err="1" smtClean="0">
                <a:solidFill>
                  <a:schemeClr val="tx1"/>
                </a:solidFill>
                <a:latin typeface="+mj-ea"/>
                <a:ea typeface="+mj-ea"/>
              </a:rPr>
              <a:t>비식별관계</a:t>
            </a:r>
            <a:r>
              <a:rPr lang="ko-KR" altLang="en-US" sz="2000" b="0" dirty="0" err="1" smtClean="0">
                <a:solidFill>
                  <a:schemeClr val="tx1"/>
                </a:solidFill>
                <a:latin typeface="+mj-ea"/>
                <a:ea typeface="+mj-ea"/>
              </a:rPr>
              <a:t>라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 부른다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27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4" y="3928839"/>
            <a:ext cx="8062913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식별 관계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47978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4002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51838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1838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51838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16332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9426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5450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3286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3286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3286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7780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351834" y="3025775"/>
            <a:ext cx="128540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9666" y="2688595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5287938" y="2601325"/>
            <a:ext cx="349301" cy="4232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839666" y="3024557"/>
            <a:ext cx="151216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87938" y="3024557"/>
            <a:ext cx="349301" cy="38906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66684" y="3075071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520700" y="4437112"/>
            <a:ext cx="1238846" cy="128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49532" y="4443463"/>
            <a:ext cx="1232168" cy="128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25" idx="0"/>
            <a:endCxn id="33" idx="0"/>
          </p:cNvCxnSpPr>
          <p:nvPr/>
        </p:nvCxnSpPr>
        <p:spPr>
          <a:xfrm rot="16200000" flipH="1">
            <a:off x="3249693" y="2327541"/>
            <a:ext cx="6351" cy="4225493"/>
          </a:xfrm>
          <a:prstGeom prst="bentConnector3">
            <a:avLst>
              <a:gd name="adj1" fmla="val -10048418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5805264"/>
            <a:ext cx="8496944" cy="864096"/>
          </a:xfrm>
        </p:spPr>
        <p:txBody>
          <a:bodyPr>
            <a:noAutofit/>
          </a:bodyPr>
          <a:lstStyle/>
          <a:p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Tweet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UID(</a:t>
            </a:r>
            <a:r>
              <a:rPr lang="ko-KR" altLang="en-US" sz="1600" b="0" dirty="0" err="1" smtClean="0">
                <a:solidFill>
                  <a:schemeClr val="tx1"/>
                </a:solidFill>
                <a:latin typeface="+mj-ea"/>
                <a:ea typeface="+mj-ea"/>
              </a:rPr>
              <a:t>식별자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  <a:ea typeface="+mj-ea"/>
              </a:rPr>
              <a:t>는 </a:t>
            </a:r>
            <a:r>
              <a:rPr lang="en-US" altLang="ko-KR" sz="1600" b="0" dirty="0" err="1" smtClean="0">
                <a:solidFill>
                  <a:schemeClr val="tx1"/>
                </a:solidFill>
                <a:latin typeface="+mj-ea"/>
                <a:ea typeface="+mj-ea"/>
              </a:rPr>
              <a:t>TweetID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 + </a:t>
            </a:r>
            <a:r>
              <a:rPr lang="en-US" altLang="ko-KR" sz="1600" b="0" dirty="0" err="1" smtClean="0">
                <a:solidFill>
                  <a:schemeClr val="tx1"/>
                </a:solidFill>
                <a:latin typeface="+mj-ea"/>
                <a:ea typeface="+mj-ea"/>
              </a:rPr>
              <a:t>UserID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  <a:ea typeface="+mj-ea"/>
              </a:rPr>
              <a:t>다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1600" b="0" dirty="0">
                <a:solidFill>
                  <a:schemeClr val="tx1"/>
                </a:solidFill>
                <a:latin typeface="+mj-ea"/>
              </a:rPr>
              <a:t>Tweet</a:t>
            </a:r>
            <a:r>
              <a:rPr lang="ko-KR" altLang="en-US" sz="1600" b="0" dirty="0">
                <a:solidFill>
                  <a:schemeClr val="tx1"/>
                </a:solidFill>
                <a:latin typeface="+mj-ea"/>
              </a:rPr>
              <a:t>이 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</a:rPr>
              <a:t>User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</a:rPr>
              <a:t>의 </a:t>
            </a:r>
            <a:r>
              <a:rPr lang="en-US" altLang="ko-KR" sz="1600" b="0" dirty="0" err="1">
                <a:solidFill>
                  <a:schemeClr val="tx1"/>
                </a:solidFill>
                <a:latin typeface="+mj-ea"/>
              </a:rPr>
              <a:t>UserID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</a:rPr>
              <a:t>를 자신의 </a:t>
            </a:r>
            <a:r>
              <a:rPr lang="en-US" altLang="ko-KR" sz="1600" b="0" dirty="0">
                <a:solidFill>
                  <a:schemeClr val="tx1"/>
                </a:solidFill>
                <a:latin typeface="+mj-ea"/>
              </a:rPr>
              <a:t>UID</a:t>
            </a:r>
            <a:r>
              <a:rPr lang="ko-KR" altLang="en-US" sz="1600" b="0" dirty="0">
                <a:solidFill>
                  <a:schemeClr val="tx1"/>
                </a:solidFill>
                <a:latin typeface="+mj-ea"/>
              </a:rPr>
              <a:t>로 사용하고 있다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</a:rPr>
              <a:t>. 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</a:rPr>
              <a:t>이것을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</a:rPr>
              <a:t>식별관계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</a:rPr>
              <a:t>라 부른다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</a:rPr>
              <a:t>.</a:t>
            </a:r>
            <a:endParaRPr lang="en-US" altLang="ko-KR" sz="16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0" dirty="0" smtClean="0">
                <a:solidFill>
                  <a:schemeClr val="tx1"/>
                </a:solidFill>
                <a:latin typeface="+mj-ea"/>
                <a:ea typeface="+mj-ea"/>
              </a:rPr>
              <a:t>또 이것을 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User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UID(</a:t>
            </a:r>
            <a:r>
              <a:rPr lang="ko-KR" altLang="en-US" sz="1600" b="0" dirty="0" err="1" smtClean="0">
                <a:solidFill>
                  <a:schemeClr val="tx1"/>
                </a:solidFill>
                <a:latin typeface="+mj-ea"/>
                <a:ea typeface="+mj-ea"/>
              </a:rPr>
              <a:t>식별자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  <a:ea typeface="+mj-ea"/>
              </a:rPr>
              <a:t>를 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Tweet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  <a:ea typeface="+mj-ea"/>
              </a:rPr>
              <a:t>이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상속받았다</a:t>
            </a:r>
            <a:r>
              <a:rPr lang="ko-KR" altLang="en-US" sz="1600" b="0" dirty="0" smtClean="0">
                <a:solidFill>
                  <a:schemeClr val="tx1"/>
                </a:solidFill>
                <a:latin typeface="+mj-ea"/>
                <a:ea typeface="+mj-ea"/>
              </a:rPr>
              <a:t>라고 표현한다</a:t>
            </a:r>
            <a:r>
              <a:rPr lang="en-US" altLang="ko-KR" sz="16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5287938" y="2727970"/>
            <a:ext cx="0" cy="59638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4" y="3928839"/>
            <a:ext cx="8062913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식별 관계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47978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4002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51838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1838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51838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16332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9426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5450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3286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3286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3286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7780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351834" y="3025775"/>
            <a:ext cx="128540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9666" y="2688595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5287938" y="2601325"/>
            <a:ext cx="349301" cy="4232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839666" y="3024557"/>
            <a:ext cx="151216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87938" y="3024557"/>
            <a:ext cx="349301" cy="38906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66684" y="3075071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520700" y="4437112"/>
            <a:ext cx="1238846" cy="128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49532" y="4443463"/>
            <a:ext cx="1232168" cy="12866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25" idx="0"/>
            <a:endCxn id="33" idx="0"/>
          </p:cNvCxnSpPr>
          <p:nvPr/>
        </p:nvCxnSpPr>
        <p:spPr>
          <a:xfrm rot="16200000" flipH="1">
            <a:off x="3249693" y="2327541"/>
            <a:ext cx="6351" cy="4225493"/>
          </a:xfrm>
          <a:prstGeom prst="bentConnector3">
            <a:avLst>
              <a:gd name="adj1" fmla="val -10048418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5877272"/>
            <a:ext cx="8496944" cy="864096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ERD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에서 식별관계를 나타내는 방법은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UID Bar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를 그려서 표현한다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5287938" y="2727970"/>
            <a:ext cx="0" cy="59638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829847" y="2467968"/>
            <a:ext cx="1057968" cy="1057968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44198" y="2035557"/>
            <a:ext cx="16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UID Bar </a:t>
            </a:r>
            <a:r>
              <a:rPr lang="ko-KR" altLang="en-US" b="1" dirty="0" smtClean="0"/>
              <a:t>추가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69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4" y="3928839"/>
            <a:ext cx="8062913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식별 관계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47978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4002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51838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1838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51838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16332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9426" y="177281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5450" y="180472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3286" y="231926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3286" y="262762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3286" y="291565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7780" y="231926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4351834" y="3025775"/>
            <a:ext cx="128540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9666" y="2688595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작성한</a:t>
            </a:r>
            <a:r>
              <a:rPr lang="ko-KR" altLang="en-US" sz="1600" dirty="0"/>
              <a:t>다</a:t>
            </a:r>
            <a:endParaRPr lang="ko-KR" altLang="en-US" sz="11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5287938" y="2601325"/>
            <a:ext cx="349301" cy="4232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839666" y="3024557"/>
            <a:ext cx="1512168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87938" y="3024557"/>
            <a:ext cx="349301" cy="38906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66684" y="3075071"/>
            <a:ext cx="112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소유된다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520700" y="4787265"/>
            <a:ext cx="2318966" cy="314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14700" y="4781551"/>
            <a:ext cx="5253856" cy="323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5719539"/>
            <a:ext cx="8496944" cy="1021829"/>
          </a:xfrm>
        </p:spPr>
        <p:txBody>
          <a:bodyPr>
            <a:noAutofit/>
          </a:bodyPr>
          <a:lstStyle/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식별관계는 존재 </a:t>
            </a:r>
            <a:r>
              <a:rPr lang="ko-KR" altLang="en-US" sz="2000" b="0" dirty="0">
                <a:solidFill>
                  <a:schemeClr val="tx1"/>
                </a:solidFill>
                <a:latin typeface="+mj-ea"/>
                <a:ea typeface="+mj-ea"/>
              </a:rPr>
              <a:t>종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속성을 발생시킨다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 (Existence Dependency)</a:t>
            </a:r>
          </a:p>
          <a:p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User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가 부모가 되고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Tweet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은 자식이 된다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 User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가 있기 전에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Tweet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은 존재할 수 없다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5287938" y="2727970"/>
            <a:ext cx="0" cy="59638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44198" y="2035557"/>
            <a:ext cx="161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UID Bar </a:t>
            </a:r>
            <a:r>
              <a:rPr lang="ko-KR" altLang="en-US" b="1" dirty="0" smtClean="0"/>
              <a:t>추가</a:t>
            </a:r>
            <a:endParaRPr lang="ko-KR" altLang="en-US" b="1" dirty="0"/>
          </a:p>
        </p:txBody>
      </p:sp>
      <p:cxnSp>
        <p:nvCxnSpPr>
          <p:cNvPr id="41" name="직선 화살표 연결선 40"/>
          <p:cNvCxnSpPr>
            <a:stCxn id="33" idx="1"/>
            <a:endCxn id="25" idx="3"/>
          </p:cNvCxnSpPr>
          <p:nvPr/>
        </p:nvCxnSpPr>
        <p:spPr>
          <a:xfrm flipH="1">
            <a:off x="2839666" y="4943476"/>
            <a:ext cx="475034" cy="116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4829847" y="2467968"/>
            <a:ext cx="1057968" cy="1057968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9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식별 관계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8808" y="191656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94832" y="194847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부모</a:t>
            </a:r>
            <a:endParaRPr lang="ko-KR" alt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82668" y="2463011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47162" y="2463011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451795" y="191656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667819" y="194847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자식</a:t>
            </a:r>
            <a:endParaRPr lang="ko-KR" alt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855655" y="2463011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620149" y="2463011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732240" y="1916832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948264" y="194874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장난감</a:t>
            </a:r>
            <a:endParaRPr lang="ko-KR" alt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136100" y="2463279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00594" y="2463279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 flipH="1" flipV="1">
            <a:off x="2833688" y="2927529"/>
            <a:ext cx="614827" cy="3879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3063875" y="2544760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2339048" y="2927529"/>
            <a:ext cx="499402" cy="2769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063875" y="2927851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059832" y="2544760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4077072"/>
            <a:ext cx="8496944" cy="2592288"/>
          </a:xfrm>
        </p:spPr>
        <p:txBody>
          <a:bodyPr>
            <a:no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부모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와 </a:t>
            </a:r>
            <a:r>
              <a:rPr lang="ko-KR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자식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은 </a:t>
            </a:r>
            <a:r>
              <a:rPr lang="ko-KR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식별관계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이다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(UID Bar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에 주목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자식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과 </a:t>
            </a:r>
            <a:r>
              <a:rPr lang="ko-KR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장난감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은 </a:t>
            </a:r>
            <a:r>
              <a:rPr lang="ko-KR" altLang="en-US" sz="2000" dirty="0" err="1" smtClean="0">
                <a:solidFill>
                  <a:schemeClr val="tx1"/>
                </a:solidFill>
                <a:latin typeface="+mj-ea"/>
                <a:ea typeface="+mj-ea"/>
              </a:rPr>
              <a:t>비식별관계</a:t>
            </a:r>
            <a:r>
              <a:rPr lang="ko-KR" altLang="en-US" sz="2000" b="0" dirty="0" err="1" smtClean="0">
                <a:solidFill>
                  <a:schemeClr val="tx1"/>
                </a:solidFill>
                <a:latin typeface="+mj-ea"/>
                <a:ea typeface="+mj-ea"/>
              </a:rPr>
              <a:t>이다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(UID Bar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가 없다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부모는 자식이 없어도 존재할 수 있다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자식은 부모 없이는 존재할 수 없다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 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자식이 존재하려면 부모는 반드시 존재해야 한다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  <a:sym typeface="Wingdings" pitchFamily="2" charset="2"/>
              </a:rPr>
              <a:t>.</a:t>
            </a:r>
            <a:endParaRPr lang="en-US" altLang="ko-KR" sz="20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장난감은 부모와 자식의 존재여부와 관계없이 존재할 수 있다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자식은 장난감을 가질 수도 있고 없을 수도 있다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83" name="직선 연결선 82"/>
          <p:cNvCxnSpPr/>
          <p:nvPr/>
        </p:nvCxnSpPr>
        <p:spPr>
          <a:xfrm flipH="1" flipV="1">
            <a:off x="6117413" y="2947673"/>
            <a:ext cx="614827" cy="3879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6347600" y="2564904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5622773" y="2947673"/>
            <a:ext cx="499402" cy="2769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347600" y="2947995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61192"/>
            <a:ext cx="47625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식별 관계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8808" y="191656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94832" y="194847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부모</a:t>
            </a:r>
            <a:endParaRPr lang="ko-KR" alt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82668" y="2463011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47162" y="2463011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451795" y="191656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667819" y="194847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자식</a:t>
            </a:r>
            <a:endParaRPr lang="ko-KR" alt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855655" y="2463011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620149" y="2463011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732240" y="1916832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948264" y="194874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장난감</a:t>
            </a:r>
            <a:endParaRPr lang="ko-KR" alt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136100" y="2463279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00594" y="2463279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 flipH="1" flipV="1">
            <a:off x="2833688" y="2927529"/>
            <a:ext cx="614827" cy="3879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3063875" y="2544760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2339048" y="2927529"/>
            <a:ext cx="499402" cy="2769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063875" y="2927851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059832" y="2544760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 flipV="1">
            <a:off x="6117413" y="2947673"/>
            <a:ext cx="614827" cy="3879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6347600" y="2564904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5622773" y="2947673"/>
            <a:ext cx="499402" cy="2769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347600" y="2947995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6372200" y="2568025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1268820" y="4618890"/>
            <a:ext cx="3599536" cy="12488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5949280"/>
            <a:ext cx="8136904" cy="720080"/>
          </a:xfrm>
        </p:spPr>
        <p:txBody>
          <a:bodyPr>
            <a:noAutofit/>
          </a:bodyPr>
          <a:lstStyle/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이렇게 식별자의 상속의 깊이가 깊어지면 자식 세대로 내려갈수록 식별자가 무거워진다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5133" name="TextBox 5132"/>
          <p:cNvSpPr txBox="1"/>
          <p:nvPr/>
        </p:nvSpPr>
        <p:spPr>
          <a:xfrm>
            <a:off x="6541560" y="3933056"/>
            <a:ext cx="242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자식이 만든 장난감이라고 본다면 이 </a:t>
            </a:r>
            <a:r>
              <a:rPr lang="en-US" altLang="ko-KR" b="1" dirty="0" smtClean="0"/>
              <a:t>Entity</a:t>
            </a:r>
            <a:r>
              <a:rPr lang="ko-KR" altLang="en-US" b="1" dirty="0" smtClean="0"/>
              <a:t>는 자식 </a:t>
            </a:r>
            <a:r>
              <a:rPr lang="en-US" altLang="ko-KR" b="1" dirty="0" smtClean="0"/>
              <a:t>Entity</a:t>
            </a:r>
            <a:r>
              <a:rPr lang="ko-KR" altLang="en-US" b="1" dirty="0" smtClean="0"/>
              <a:t>에 대해 존재종속적이다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252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78952"/>
            <a:ext cx="36068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식별 관계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8808" y="191656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94832" y="194847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부모</a:t>
            </a:r>
            <a:endParaRPr lang="ko-KR" alt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82668" y="2463011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47162" y="2463011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451795" y="191656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667819" y="194847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자식</a:t>
            </a:r>
            <a:endParaRPr lang="ko-KR" alt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855655" y="2463011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620149" y="2463011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732240" y="1916832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948264" y="194874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장난감</a:t>
            </a:r>
            <a:endParaRPr lang="ko-KR" alt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136100" y="2463279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00594" y="2463279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 flipH="1" flipV="1">
            <a:off x="2833688" y="2927529"/>
            <a:ext cx="614827" cy="3879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3063875" y="2544760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2339048" y="2927529"/>
            <a:ext cx="499402" cy="2769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063875" y="2927851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059832" y="2544760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 flipV="1">
            <a:off x="6117413" y="2947673"/>
            <a:ext cx="614827" cy="3879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6347600" y="2564904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5622773" y="2947673"/>
            <a:ext cx="499402" cy="2769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347600" y="2947995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5949280"/>
            <a:ext cx="7848872" cy="720080"/>
          </a:xfrm>
        </p:spPr>
        <p:txBody>
          <a:bodyPr>
            <a:noAutofit/>
          </a:bodyPr>
          <a:lstStyle/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그래서 </a:t>
            </a:r>
            <a:r>
              <a:rPr lang="ko-KR" altLang="en-US" sz="2000" b="0" dirty="0" err="1" smtClean="0">
                <a:solidFill>
                  <a:schemeClr val="tx1"/>
                </a:solidFill>
                <a:latin typeface="+mj-ea"/>
                <a:ea typeface="+mj-ea"/>
              </a:rPr>
              <a:t>비식별관계로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 만들어서 상속을 단절시키지만</a:t>
            </a:r>
            <a:endParaRPr lang="en-US" altLang="ko-KR" sz="20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의미상으로 누가 부모이고 누가 자식인지 밝혀져야 한다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96012" y="3934192"/>
            <a:ext cx="3420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자식이 만든 장난감이라고 본다면 이 </a:t>
            </a:r>
            <a:r>
              <a:rPr lang="en-US" altLang="ko-KR" b="1" dirty="0" smtClean="0"/>
              <a:t>Entity</a:t>
            </a:r>
            <a:r>
              <a:rPr lang="ko-KR" altLang="en-US" b="1" dirty="0" smtClean="0"/>
              <a:t>는 자식 </a:t>
            </a:r>
            <a:r>
              <a:rPr lang="en-US" altLang="ko-KR" b="1" dirty="0" smtClean="0"/>
              <a:t>Entity</a:t>
            </a:r>
            <a:r>
              <a:rPr lang="ko-KR" altLang="en-US" b="1" dirty="0" smtClean="0"/>
              <a:t>에 대해 존재종속적이지만 식별자가 무거워지므로 </a:t>
            </a:r>
            <a:r>
              <a:rPr lang="ko-KR" altLang="en-US" b="1" dirty="0" err="1" smtClean="0"/>
              <a:t>비식별관계로</a:t>
            </a:r>
            <a:r>
              <a:rPr lang="ko-KR" altLang="en-US" b="1" dirty="0" smtClean="0"/>
              <a:t> 만들어놓고 의미상으로만 기억해둔다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789100" y="4618890"/>
            <a:ext cx="1077332" cy="12488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2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좌</a:t>
            </a:r>
            <a:r>
              <a:rPr lang="ko-KR" altLang="en-US" sz="4400" dirty="0"/>
              <a:t>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4149080"/>
            <a:ext cx="8208913" cy="2160240"/>
          </a:xfrm>
        </p:spPr>
        <p:txBody>
          <a:bodyPr>
            <a:noAutofit/>
          </a:bodyPr>
          <a:lstStyle/>
          <a:p>
            <a:r>
              <a:rPr lang="ko-KR" altLang="en-US" sz="3600" dirty="0" err="1" smtClean="0"/>
              <a:t>멘붕</a:t>
            </a:r>
            <a:r>
              <a:rPr lang="en-US" altLang="ko-KR" sz="3600" dirty="0" smtClean="0"/>
              <a:t>...OTL..</a:t>
            </a:r>
          </a:p>
          <a:p>
            <a:r>
              <a:rPr lang="ko-KR" altLang="en-US" sz="3600" dirty="0" smtClean="0"/>
              <a:t>도대체 이게 아이템 </a:t>
            </a:r>
            <a:r>
              <a:rPr lang="ko-KR" altLang="en-US" sz="3600" dirty="0" err="1" smtClean="0"/>
              <a:t>구현하는거랑</a:t>
            </a:r>
            <a:endParaRPr lang="en-US" altLang="ko-KR" sz="3600" dirty="0"/>
          </a:p>
          <a:p>
            <a:r>
              <a:rPr lang="ko-KR" altLang="en-US" sz="3600" dirty="0" smtClean="0"/>
              <a:t>무슨 상관이야</a:t>
            </a:r>
            <a:r>
              <a:rPr lang="en-US" altLang="ko-KR" sz="3600" dirty="0" smtClean="0"/>
              <a:t>..</a:t>
            </a:r>
            <a:r>
              <a:rPr lang="ko-KR" altLang="en-US" sz="3600" dirty="0" err="1" smtClean="0"/>
              <a:t>ㅠㅠ</a:t>
            </a:r>
            <a:endParaRPr lang="ko-KR" altLang="en-US" sz="36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16832"/>
            <a:ext cx="4648200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53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식별 관계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8808" y="191656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94832" y="194847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부모</a:t>
            </a:r>
            <a:endParaRPr lang="ko-KR" alt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82668" y="2463011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47162" y="2463011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451795" y="191656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667819" y="194847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자식</a:t>
            </a:r>
            <a:endParaRPr lang="ko-KR" alt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855655" y="2463011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620149" y="2463011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6732240" y="1916832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948264" y="194874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장난감</a:t>
            </a:r>
            <a:endParaRPr lang="ko-KR" alt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136100" y="2463279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00594" y="2463279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 flipH="1" flipV="1">
            <a:off x="2833688" y="2927529"/>
            <a:ext cx="614827" cy="3879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3063875" y="2544760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2339048" y="2927529"/>
            <a:ext cx="499402" cy="2769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063875" y="2927851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059832" y="2544760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 flipV="1">
            <a:off x="6117413" y="2947673"/>
            <a:ext cx="614827" cy="3879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6347600" y="2564904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5622773" y="2947673"/>
            <a:ext cx="499402" cy="2769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347600" y="2947995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4221088"/>
            <a:ext cx="7848872" cy="1080120"/>
          </a:xfrm>
        </p:spPr>
        <p:txBody>
          <a:bodyPr>
            <a:noAutofit/>
          </a:bodyPr>
          <a:lstStyle/>
          <a:p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부모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자식 관계를 갖지만 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UID (</a:t>
            </a:r>
            <a:r>
              <a:rPr lang="ko-KR" altLang="en-US" sz="2000" b="0" dirty="0" err="1" smtClean="0">
                <a:solidFill>
                  <a:schemeClr val="tx1"/>
                </a:solidFill>
                <a:latin typeface="+mj-ea"/>
                <a:ea typeface="+mj-ea"/>
              </a:rPr>
              <a:t>식별자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를 상속받지 않는 경우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제 개인적인 표기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법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으로 </a:t>
            </a:r>
            <a:r>
              <a:rPr lang="en-US" altLang="ko-KR" sz="2000" dirty="0" smtClean="0">
                <a:solidFill>
                  <a:schemeClr val="tx1"/>
                </a:solidFill>
                <a:latin typeface="+mj-ea"/>
                <a:ea typeface="+mj-ea"/>
              </a:rPr>
              <a:t>UID Bar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를 </a:t>
            </a:r>
            <a:r>
              <a:rPr lang="ko-KR" altLang="en-US" sz="2000" dirty="0" smtClean="0">
                <a:solidFill>
                  <a:schemeClr val="tx1"/>
                </a:solidFill>
                <a:latin typeface="+mj-ea"/>
                <a:ea typeface="+mj-ea"/>
              </a:rPr>
              <a:t>점선</a:t>
            </a:r>
            <a:r>
              <a:rPr lang="ko-KR" altLang="en-US" sz="2000" b="0" dirty="0" smtClean="0">
                <a:solidFill>
                  <a:schemeClr val="tx1"/>
                </a:solidFill>
                <a:latin typeface="+mj-ea"/>
                <a:ea typeface="+mj-ea"/>
              </a:rPr>
              <a:t>으로 표시하는 방법을 사용합니다</a:t>
            </a:r>
            <a:r>
              <a:rPr lang="en-US" altLang="ko-KR" sz="2000" b="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6372200" y="2564904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821274" y="2402424"/>
            <a:ext cx="1057968" cy="1057968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06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더 공부해야 할 개념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3672408"/>
          </a:xfrm>
        </p:spPr>
        <p:txBody>
          <a:bodyPr>
            <a:noAutofit/>
          </a:bodyPr>
          <a:lstStyle/>
          <a:p>
            <a:r>
              <a:rPr lang="ko-KR" altLang="en-US" sz="3200" dirty="0" smtClean="0">
                <a:solidFill>
                  <a:schemeClr val="tx1"/>
                </a:solidFill>
                <a:latin typeface="+mj-ea"/>
              </a:rPr>
              <a:t>서브타입 </a:t>
            </a:r>
            <a:r>
              <a:rPr lang="en-US" altLang="ko-KR" sz="1400" b="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(</a:t>
            </a:r>
            <a:r>
              <a:rPr lang="ko-KR" altLang="en-US" sz="1400" b="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전체집합과 부분집합의 개념</a:t>
            </a:r>
            <a:r>
              <a:rPr lang="en-US" altLang="ko-KR" sz="1400" b="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. </a:t>
            </a:r>
            <a:r>
              <a:rPr lang="ko-KR" altLang="en-US" sz="1400" b="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아이템과 무기아이템 같은 관계의 느낌</a:t>
            </a:r>
            <a:r>
              <a:rPr lang="en-US" altLang="ko-KR" sz="1400" b="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)</a:t>
            </a:r>
            <a:endParaRPr lang="en-US" altLang="ko-KR" dirty="0" smtClean="0">
              <a:solidFill>
                <a:schemeClr val="tx1"/>
              </a:solidFill>
              <a:latin typeface="+mj-ea"/>
            </a:endParaRPr>
          </a:p>
          <a:p>
            <a:r>
              <a:rPr lang="ko-KR" altLang="en-US" sz="3200" dirty="0" smtClean="0">
                <a:solidFill>
                  <a:schemeClr val="tx1"/>
                </a:solidFill>
                <a:latin typeface="+mj-ea"/>
              </a:rPr>
              <a:t>코드 </a:t>
            </a:r>
            <a:r>
              <a:rPr lang="en-US" altLang="ko-KR" sz="3200" dirty="0" smtClean="0">
                <a:solidFill>
                  <a:schemeClr val="tx1"/>
                </a:solidFill>
                <a:latin typeface="+mj-ea"/>
              </a:rPr>
              <a:t>Entity </a:t>
            </a:r>
            <a:r>
              <a:rPr lang="en-US" altLang="ko-KR" sz="1800" b="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(</a:t>
            </a:r>
            <a:r>
              <a:rPr lang="ko-KR" altLang="en-US" sz="1800" b="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선택지를 숫자화</a:t>
            </a:r>
            <a:r>
              <a:rPr lang="en-US" altLang="ko-KR" sz="1800" b="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)</a:t>
            </a:r>
          </a:p>
          <a:p>
            <a:r>
              <a:rPr lang="en-US" altLang="ko-KR" sz="3200" dirty="0" smtClean="0">
                <a:solidFill>
                  <a:schemeClr val="tx1"/>
                </a:solidFill>
                <a:latin typeface="+mj-ea"/>
              </a:rPr>
              <a:t>M:M Relationship </a:t>
            </a:r>
            <a:r>
              <a:rPr lang="ko-KR" altLang="en-US" sz="3200" dirty="0" smtClean="0">
                <a:solidFill>
                  <a:schemeClr val="tx1"/>
                </a:solidFill>
                <a:latin typeface="+mj-ea"/>
              </a:rPr>
              <a:t>해소</a:t>
            </a:r>
            <a:r>
              <a:rPr lang="en-US" altLang="ko-KR" sz="3200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sz="1800" b="0" dirty="0" smtClean="0">
                <a:solidFill>
                  <a:schemeClr val="bg1">
                    <a:lumMod val="50000"/>
                  </a:schemeClr>
                </a:solidFill>
                <a:latin typeface="+mj-ea"/>
              </a:rPr>
              <a:t>Associative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Entity)</a:t>
            </a:r>
            <a:endParaRPr lang="en-US" altLang="ko-KR" sz="2800" b="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r>
              <a:rPr lang="ko-KR" altLang="en-US" sz="3200" dirty="0" err="1" smtClean="0">
                <a:solidFill>
                  <a:schemeClr val="tx1"/>
                </a:solidFill>
                <a:latin typeface="+mj-ea"/>
                <a:ea typeface="+mj-ea"/>
              </a:rPr>
              <a:t>아크</a:t>
            </a:r>
            <a:r>
              <a:rPr lang="ko-KR" altLang="en-US" sz="3200" dirty="0" smtClean="0">
                <a:solidFill>
                  <a:schemeClr val="tx1"/>
                </a:solidFill>
                <a:latin typeface="+mj-ea"/>
                <a:ea typeface="+mj-ea"/>
              </a:rPr>
              <a:t> 관계 </a:t>
            </a:r>
            <a:r>
              <a:rPr lang="en-US" altLang="ko-KR" sz="18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8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상호배타적 관계</a:t>
            </a:r>
            <a:r>
              <a:rPr lang="en-US" altLang="ko-KR" sz="18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sz="3200" b="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3200" dirty="0" smtClean="0">
                <a:solidFill>
                  <a:schemeClr val="tx1"/>
                </a:solidFill>
                <a:latin typeface="+mj-ea"/>
                <a:ea typeface="+mj-ea"/>
              </a:rPr>
              <a:t>정규화 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(</a:t>
            </a:r>
            <a:r>
              <a:rPr lang="ko-KR" altLang="en-US" sz="1800" b="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중복을 없애고 부모와 자식이 정말 친족인지 확인해보자</a:t>
            </a:r>
            <a:r>
              <a:rPr lang="en-US" altLang="ko-KR" sz="1800" b="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)</a:t>
            </a:r>
            <a:endParaRPr lang="en-US" altLang="ko-KR" sz="1800" b="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8919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데이터 모델링 과정 </a:t>
            </a:r>
            <a:r>
              <a:rPr lang="en-US" altLang="ko-KR" sz="4400" dirty="0" smtClean="0"/>
              <a:t>(</a:t>
            </a:r>
            <a:r>
              <a:rPr lang="ko-KR" altLang="en-US" sz="4400" dirty="0" smtClean="0"/>
              <a:t>교과서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248472"/>
          </a:xfrm>
        </p:spPr>
        <p:txBody>
          <a:bodyPr>
            <a:noAutofit/>
          </a:bodyPr>
          <a:lstStyle/>
          <a:p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개념적</a:t>
            </a:r>
            <a:r>
              <a:rPr lang="en-US" altLang="ko-KR" sz="2800" dirty="0" smtClean="0">
                <a:solidFill>
                  <a:schemeClr val="tx1"/>
                </a:solidFill>
                <a:latin typeface="+mj-ea"/>
                <a:ea typeface="+mj-ea"/>
              </a:rPr>
              <a:t>+</a:t>
            </a: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논리적 데이터 모델링</a:t>
            </a:r>
            <a:endParaRPr lang="en-US" altLang="ko-KR" sz="2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어떤 데이터가 존재하고 관계를 맺고 있는지 본질적으로 밝혀내는 것이 목적인 단계</a:t>
            </a:r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특히 데이터 중복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여기가 수정되면 저기도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수정되야해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이 발생하지 않는 것에 중점을 둔다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물리적 데이터 모델링</a:t>
            </a:r>
            <a:endParaRPr lang="en-US" altLang="ko-KR" sz="2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그러나 실제 컴퓨터에서 구현 할 때는 성능이슈가 발생한다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이상적인 논리적 데이터 모델을 그대로 가져다 쓸 수 없다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데이터 중복이 발생해서 관리의 복잡성이 증가하더라도 성능을 챙겨야 하는데 그것에 대한 구체적인 계획을 세우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는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 단계다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195340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데이터 모델링 과정 </a:t>
            </a:r>
            <a:r>
              <a:rPr lang="en-US" altLang="ko-KR" sz="4400" dirty="0" smtClean="0"/>
              <a:t>(</a:t>
            </a:r>
            <a:r>
              <a:rPr lang="ko-KR" altLang="en-US" sz="4400" dirty="0" smtClean="0"/>
              <a:t>교과서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68052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개념적 데이터 모델링</a:t>
            </a:r>
            <a:endParaRPr lang="en-US" altLang="ko-KR" sz="2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en-US" altLang="ko-KR" sz="2800" dirty="0" smtClean="0">
                <a:solidFill>
                  <a:schemeClr val="tx1"/>
                </a:solidFill>
                <a:latin typeface="+mj-ea"/>
                <a:ea typeface="+mj-ea"/>
              </a:rPr>
              <a:t>Entity, Relationship </a:t>
            </a: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발견</a:t>
            </a:r>
            <a:r>
              <a:rPr lang="en-US" altLang="ko-KR" sz="28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검증</a:t>
            </a:r>
            <a:r>
              <a:rPr lang="en-US" altLang="ko-KR" sz="28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확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정</a:t>
            </a:r>
            <a:endParaRPr lang="en-US" altLang="ko-KR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논리적 데이터 모델링</a:t>
            </a:r>
            <a:endParaRPr lang="en-US" altLang="ko-KR" sz="2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en-US" altLang="ko-KR" sz="2800" b="0" dirty="0" smtClean="0">
                <a:solidFill>
                  <a:schemeClr val="tx1"/>
                </a:solidFill>
                <a:latin typeface="+mj-ea"/>
                <a:ea typeface="+mj-ea"/>
              </a:rPr>
              <a:t>Attribute, UID </a:t>
            </a: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발견</a:t>
            </a:r>
            <a:r>
              <a:rPr lang="en-US" altLang="ko-KR" sz="28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검증</a:t>
            </a:r>
            <a:r>
              <a:rPr lang="en-US" altLang="ko-KR" sz="28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상세</a:t>
            </a:r>
            <a:endParaRPr lang="en-US" altLang="ko-KR" sz="2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정규화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물리적 데이터 모델링</a:t>
            </a:r>
            <a:endParaRPr lang="en-US" altLang="ko-KR" sz="2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현실적인 문제들을 고려하는 단계</a:t>
            </a:r>
            <a:endParaRPr lang="en-US" altLang="ko-KR" sz="2800" b="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/>
            <a:r>
              <a:rPr lang="ko-KR" altLang="en-US" sz="2800" b="1" dirty="0">
                <a:solidFill>
                  <a:schemeClr val="tx1"/>
                </a:solidFill>
                <a:latin typeface="+mj-ea"/>
                <a:ea typeface="+mj-ea"/>
              </a:rPr>
              <a:t>반</a:t>
            </a:r>
            <a:r>
              <a:rPr lang="ko-KR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정규화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성능향상을 위한 중복과 분리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315833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데이터 모델링 과정 </a:t>
            </a:r>
            <a:r>
              <a:rPr lang="en-US" altLang="ko-KR" sz="4400" dirty="0"/>
              <a:t>(</a:t>
            </a:r>
            <a:r>
              <a:rPr lang="ko-KR" altLang="en-US" sz="4400" dirty="0"/>
              <a:t>교과서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30" y="2721253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4048" y="3634310"/>
            <a:ext cx="9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기획서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289436" y="3730642"/>
            <a:ext cx="202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ERD</a:t>
            </a:r>
            <a:endParaRPr lang="ko-KR" altLang="en-US" sz="1400" b="1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998340" y="3212976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038900" y="2899380"/>
            <a:ext cx="1421532" cy="595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데이터베이스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670748" y="3184588"/>
            <a:ext cx="1098748" cy="632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36" y="2420889"/>
            <a:ext cx="2021272" cy="1193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79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데이터 모델링 과정 </a:t>
            </a:r>
            <a:r>
              <a:rPr lang="en-US" altLang="ko-KR" sz="4400" dirty="0"/>
              <a:t>(</a:t>
            </a:r>
            <a:r>
              <a:rPr lang="ko-KR" altLang="en-US" sz="4400" dirty="0"/>
              <a:t>교과서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95536" y="4437112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b="1" dirty="0" smtClean="0"/>
              <a:t>개념적 데이터모델링</a:t>
            </a:r>
            <a:r>
              <a:rPr lang="en-US" altLang="ko-KR" sz="2400" b="1" dirty="0" smtClean="0"/>
              <a:t>+</a:t>
            </a:r>
            <a:r>
              <a:rPr lang="ko-KR" altLang="en-US" sz="2400" b="1" dirty="0" smtClean="0"/>
              <a:t>논리적 데이터 모델링 </a:t>
            </a:r>
            <a:r>
              <a:rPr lang="ko-KR" altLang="en-US" sz="2400" dirty="0" smtClean="0"/>
              <a:t>행위를 통해서 기획서를 </a:t>
            </a:r>
            <a:r>
              <a:rPr lang="en-US" altLang="ko-KR" sz="2400" dirty="0" smtClean="0"/>
              <a:t>ERD</a:t>
            </a:r>
            <a:r>
              <a:rPr lang="ko-KR" altLang="en-US" sz="2400" dirty="0" smtClean="0"/>
              <a:t>로 표현한다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en-US" altLang="ko-KR" sz="2400" dirty="0" smtClean="0"/>
              <a:t>== Entity, Relationship, Attribute, UID, Value </a:t>
            </a:r>
            <a:r>
              <a:rPr lang="ko-KR" altLang="en-US" sz="2000" dirty="0" smtClean="0"/>
              <a:t>이 </a:t>
            </a:r>
            <a:r>
              <a:rPr lang="ko-KR" altLang="en-US" sz="2000" dirty="0" err="1" smtClean="0"/>
              <a:t>다섯가지</a:t>
            </a:r>
            <a:r>
              <a:rPr lang="ko-KR" altLang="en-US" sz="2000" dirty="0" smtClean="0"/>
              <a:t> </a:t>
            </a:r>
            <a:r>
              <a:rPr lang="ko-KR" altLang="en-US" sz="2000" strike="sngStrike" dirty="0" smtClean="0">
                <a:solidFill>
                  <a:schemeClr val="bg1">
                    <a:lumMod val="65000"/>
                  </a:schemeClr>
                </a:solidFill>
              </a:rPr>
              <a:t>힘을 하나로 모으면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 smtClean="0"/>
              <a:t>개념을 사용해서 기획서를 분</a:t>
            </a:r>
            <a:r>
              <a:rPr lang="ko-KR" altLang="en-US" sz="2000" dirty="0"/>
              <a:t>석</a:t>
            </a:r>
            <a:r>
              <a:rPr lang="ko-KR" altLang="en-US" sz="2000" dirty="0" smtClean="0"/>
              <a:t>하고 </a:t>
            </a:r>
            <a:r>
              <a:rPr lang="en-US" altLang="ko-KR" sz="2000" dirty="0" smtClean="0"/>
              <a:t>ERD</a:t>
            </a:r>
            <a:r>
              <a:rPr lang="ko-KR" altLang="en-US" sz="2000" dirty="0" smtClean="0"/>
              <a:t>를 작</a:t>
            </a:r>
            <a:r>
              <a:rPr lang="ko-KR" altLang="en-US" sz="2000" dirty="0"/>
              <a:t>성</a:t>
            </a:r>
            <a:r>
              <a:rPr lang="ko-KR" altLang="en-US" sz="2000" dirty="0" smtClean="0"/>
              <a:t>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30" y="2721253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834048" y="3634310"/>
            <a:ext cx="9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기획서</a:t>
            </a:r>
            <a:endParaRPr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3289436" y="3730642"/>
            <a:ext cx="202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ERD</a:t>
            </a:r>
            <a:endParaRPr lang="ko-KR" altLang="en-US" sz="1400" b="1" dirty="0"/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1998340" y="3184588"/>
            <a:ext cx="1008112" cy="0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7038900" y="2899380"/>
            <a:ext cx="1421532" cy="595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데이터베이스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5670748" y="3184588"/>
            <a:ext cx="1098748" cy="632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36" y="2420889"/>
            <a:ext cx="2021272" cy="1193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86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데이터 모델링 과정 </a:t>
            </a:r>
            <a:r>
              <a:rPr lang="en-US" altLang="ko-KR" sz="4400" dirty="0"/>
              <a:t>(</a:t>
            </a:r>
            <a:r>
              <a:rPr lang="ko-KR" altLang="en-US" sz="4400" dirty="0"/>
              <a:t>교과서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95536" y="4437112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/>
              <a:t>물리적 </a:t>
            </a:r>
            <a:r>
              <a:rPr lang="ko-KR" altLang="en-US" sz="2400" b="1" dirty="0" smtClean="0"/>
              <a:t>데이터모델링 </a:t>
            </a:r>
            <a:r>
              <a:rPr lang="ko-KR" altLang="en-US" sz="2400" dirty="0" smtClean="0"/>
              <a:t>행위를 통해서 실제 구현에서 나타날 문제들을 추정해보고 해결하기 위한 계획을 세워본다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규모 </a:t>
            </a:r>
            <a:r>
              <a:rPr lang="ko-KR" altLang="en-US" sz="2400" dirty="0"/>
              <a:t>추정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반정규화</a:t>
            </a:r>
            <a:r>
              <a:rPr lang="en-US" altLang="ko-KR" sz="2400" dirty="0" smtClean="0"/>
              <a:t>, </a:t>
            </a:r>
            <a:r>
              <a:rPr lang="ko-KR" altLang="en-US" sz="2400" dirty="0"/>
              <a:t>분산 계획</a:t>
            </a:r>
            <a:endParaRPr lang="en-US" altLang="ko-KR" sz="2400" dirty="0"/>
          </a:p>
        </p:txBody>
      </p:sp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30" y="2721253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834048" y="3634310"/>
            <a:ext cx="9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기획서</a:t>
            </a:r>
            <a:endParaRPr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3289436" y="3730642"/>
            <a:ext cx="202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ERD</a:t>
            </a:r>
            <a:endParaRPr lang="ko-KR" altLang="en-US" sz="1400" b="1" dirty="0"/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5652120" y="3184588"/>
            <a:ext cx="1152128" cy="12643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7038900" y="2899380"/>
            <a:ext cx="1421532" cy="595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데이터베이스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979712" y="3217336"/>
            <a:ext cx="10267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36" y="2420889"/>
            <a:ext cx="2021272" cy="1193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86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게임 데이터 </a:t>
            </a:r>
            <a:r>
              <a:rPr lang="ko-KR" altLang="en-US" sz="4400" dirty="0"/>
              <a:t>모델링 </a:t>
            </a:r>
            <a:r>
              <a:rPr lang="ko-KR" altLang="en-US" sz="4400" dirty="0" smtClean="0"/>
              <a:t>과정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rmAutofit/>
          </a:bodyPr>
          <a:lstStyle/>
          <a:p>
            <a:r>
              <a:rPr lang="ko-KR" altLang="en-US" sz="2800" b="0" dirty="0" smtClean="0"/>
              <a:t>교과서에 나온 데이터 모델링 과정은 이미 존재하는 업무를 전산화하는 것을 목적으로 개발되었다</a:t>
            </a:r>
            <a:r>
              <a:rPr lang="en-US" altLang="ko-KR" sz="2800" b="0" dirty="0" smtClean="0"/>
              <a:t>.</a:t>
            </a:r>
          </a:p>
          <a:p>
            <a:endParaRPr lang="en-US" altLang="ko-KR" sz="2800" b="0" dirty="0"/>
          </a:p>
          <a:p>
            <a:r>
              <a:rPr lang="ko-KR" altLang="en-US" sz="2800" b="0" dirty="0" smtClean="0"/>
              <a:t>게임은 기획이 정해져 있지 않고 개발 중간에 바뀌면서 점점 완성되어가는 형태이다</a:t>
            </a:r>
            <a:r>
              <a:rPr lang="en-US" altLang="ko-KR" sz="2800" b="0" dirty="0" smtClean="0"/>
              <a:t>.</a:t>
            </a:r>
          </a:p>
          <a:p>
            <a:endParaRPr lang="en-US" altLang="ko-KR" sz="2800" b="0" dirty="0"/>
          </a:p>
          <a:p>
            <a:r>
              <a:rPr lang="ko-KR" altLang="en-US" sz="2800" b="0" dirty="0" smtClean="0"/>
              <a:t>그래서 교과서에 </a:t>
            </a:r>
            <a:r>
              <a:rPr lang="ko-KR" altLang="en-US" sz="2800" b="0" dirty="0"/>
              <a:t>나온 순서를 살짝 </a:t>
            </a:r>
            <a:r>
              <a:rPr lang="ko-KR" altLang="en-US" sz="2800" b="0" dirty="0" smtClean="0"/>
              <a:t>바꾸고 산출물을 변경했다</a:t>
            </a:r>
            <a:r>
              <a:rPr lang="en-US" altLang="ko-KR" sz="2800" b="0" dirty="0" smtClean="0"/>
              <a:t>.</a:t>
            </a:r>
            <a:endParaRPr lang="en-US" altLang="ko-KR" sz="28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5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게임 데이터 </a:t>
            </a:r>
            <a:r>
              <a:rPr lang="ko-KR" altLang="en-US" sz="4400" dirty="0"/>
              <a:t>모델링 </a:t>
            </a:r>
            <a:r>
              <a:rPr lang="ko-KR" altLang="en-US" sz="4400" dirty="0" smtClean="0"/>
              <a:t>과정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 smtClean="0"/>
              <a:t>Entity </a:t>
            </a:r>
            <a:r>
              <a:rPr lang="ko-KR" altLang="en-US" sz="3200" dirty="0" smtClean="0"/>
              <a:t>발견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검증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확정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en-US" altLang="ko-KR" sz="3200" dirty="0" smtClean="0"/>
              <a:t>Attribute </a:t>
            </a:r>
            <a:r>
              <a:rPr lang="ko-KR" altLang="en-US" sz="3200" dirty="0" smtClean="0"/>
              <a:t>발견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검증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상</a:t>
            </a:r>
            <a:r>
              <a:rPr lang="ko-KR" altLang="en-US" sz="3200" dirty="0"/>
              <a:t>세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en-US" altLang="ko-KR" sz="3200" dirty="0" smtClean="0"/>
              <a:t>Relationship </a:t>
            </a:r>
            <a:r>
              <a:rPr lang="ko-KR" altLang="en-US" sz="3200" dirty="0" smtClean="0"/>
              <a:t>발견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검</a:t>
            </a:r>
            <a:r>
              <a:rPr lang="ko-KR" altLang="en-US" sz="3200" dirty="0"/>
              <a:t>증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상</a:t>
            </a:r>
            <a:r>
              <a:rPr lang="ko-KR" altLang="en-US" sz="3200" dirty="0"/>
              <a:t>세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ko-KR" altLang="en-US" sz="3200" dirty="0" smtClean="0"/>
              <a:t>정규화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en-US" altLang="ko-KR" sz="3200" dirty="0" smtClean="0"/>
              <a:t>Life Cycle </a:t>
            </a:r>
            <a:r>
              <a:rPr lang="ko-KR" altLang="en-US" sz="3200" dirty="0" smtClean="0"/>
              <a:t>결정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 smtClean="0"/>
              <a:t>Ownership </a:t>
            </a:r>
            <a:r>
              <a:rPr lang="ko-KR" altLang="en-US" sz="3200" dirty="0" smtClean="0"/>
              <a:t>결정</a:t>
            </a:r>
            <a:endParaRPr lang="en-US" altLang="ko-KR" sz="1800" dirty="0" smtClean="0"/>
          </a:p>
          <a:p>
            <a:pPr>
              <a:lnSpc>
                <a:spcPct val="110000"/>
              </a:lnSpc>
            </a:pPr>
            <a:r>
              <a:rPr lang="ko-KR" altLang="en-US" sz="3200" dirty="0" smtClean="0"/>
              <a:t>반정규화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ko-KR" altLang="en-US" sz="3200" dirty="0" smtClean="0"/>
              <a:t>구현</a:t>
            </a:r>
            <a:endParaRPr lang="ko-KR" altLang="en-US" sz="3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949280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폭포수 개발모델처럼 한방에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</a:rPr>
              <a:t>끝내는게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아니라 새로운 기획이 등장하거나 수정되면 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</a:rPr>
              <a:t>싸이클을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계속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</a:rPr>
              <a:t>뱅뱅돌게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된다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…-_-;;;)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게임 데이터 </a:t>
            </a:r>
            <a:r>
              <a:rPr lang="ko-KR" altLang="en-US" sz="4400" dirty="0"/>
              <a:t>모델링 </a:t>
            </a:r>
            <a:r>
              <a:rPr lang="ko-KR" altLang="en-US" sz="4400" dirty="0" smtClean="0"/>
              <a:t>과정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 smtClean="0"/>
              <a:t>Entity </a:t>
            </a:r>
            <a:r>
              <a:rPr lang="ko-KR" altLang="en-US" sz="3200" dirty="0" smtClean="0"/>
              <a:t>발견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검증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확정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en-US" altLang="ko-KR" sz="3200" dirty="0" smtClean="0"/>
              <a:t>Attribute </a:t>
            </a:r>
            <a:r>
              <a:rPr lang="ko-KR" altLang="en-US" sz="3200" dirty="0" smtClean="0"/>
              <a:t>발견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검증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상</a:t>
            </a:r>
            <a:r>
              <a:rPr lang="ko-KR" altLang="en-US" sz="3200" dirty="0"/>
              <a:t>세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en-US" altLang="ko-KR" sz="3200" dirty="0" smtClean="0"/>
              <a:t>Relationship </a:t>
            </a:r>
            <a:r>
              <a:rPr lang="ko-KR" altLang="en-US" sz="3200" dirty="0" smtClean="0"/>
              <a:t>발견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검</a:t>
            </a:r>
            <a:r>
              <a:rPr lang="ko-KR" altLang="en-US" sz="3200" dirty="0"/>
              <a:t>증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상</a:t>
            </a:r>
            <a:r>
              <a:rPr lang="ko-KR" altLang="en-US" sz="3200" dirty="0"/>
              <a:t>세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ko-KR" altLang="en-US" sz="3200" dirty="0" smtClean="0"/>
              <a:t>정규화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en-US" altLang="ko-KR" sz="3200" dirty="0" smtClean="0"/>
              <a:t>Life Cycle </a:t>
            </a:r>
            <a:r>
              <a:rPr lang="ko-KR" altLang="en-US" sz="3200" dirty="0" smtClean="0"/>
              <a:t>결정</a:t>
            </a:r>
            <a:endParaRPr lang="en-US" altLang="ko-KR" sz="3200" dirty="0" smtClean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 smtClean="0"/>
              <a:t>Ownership </a:t>
            </a:r>
            <a:r>
              <a:rPr lang="ko-KR" altLang="en-US" sz="3200" dirty="0" smtClean="0"/>
              <a:t>결정 </a:t>
            </a:r>
            <a:endParaRPr lang="en-US" altLang="ko-KR" sz="1800" dirty="0" smtClean="0"/>
          </a:p>
          <a:p>
            <a:pPr>
              <a:lnSpc>
                <a:spcPct val="110000"/>
              </a:lnSpc>
            </a:pPr>
            <a:r>
              <a:rPr lang="ko-KR" altLang="en-US" sz="3200" dirty="0" smtClean="0"/>
              <a:t>반정규화</a:t>
            </a:r>
            <a:endParaRPr lang="en-US" altLang="ko-KR" sz="3200" dirty="0" smtClean="0"/>
          </a:p>
          <a:p>
            <a:pPr>
              <a:lnSpc>
                <a:spcPct val="110000"/>
              </a:lnSpc>
            </a:pPr>
            <a:r>
              <a:rPr lang="ko-KR" altLang="en-US" sz="3200" dirty="0" smtClean="0"/>
              <a:t>구현</a:t>
            </a:r>
            <a:endParaRPr lang="ko-KR" altLang="en-US" sz="3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916832"/>
            <a:ext cx="5256584" cy="1938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7584" y="3992880"/>
            <a:ext cx="5256584" cy="1943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8184" y="2473563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개념적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논리적 데이터 모델링</a:t>
            </a:r>
            <a:endParaRPr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4472136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물리적 데이터 모델링 </a:t>
            </a:r>
            <a:r>
              <a:rPr lang="en-US" altLang="ko-KR" sz="2800" b="1" dirty="0" smtClean="0"/>
              <a:t>&amp; </a:t>
            </a:r>
            <a:r>
              <a:rPr lang="ko-KR" altLang="en-US" sz="2800" b="1" dirty="0" smtClean="0"/>
              <a:t>구</a:t>
            </a:r>
            <a:r>
              <a:rPr lang="ko-KR" altLang="en-US" sz="2800" b="1" dirty="0"/>
              <a:t>현</a:t>
            </a:r>
          </a:p>
        </p:txBody>
      </p:sp>
    </p:spTree>
    <p:extLst>
      <p:ext uri="{BB962C8B-B14F-4D97-AF65-F5344CB8AC3E}">
        <p14:creationId xmlns:p14="http://schemas.microsoft.com/office/powerpoint/2010/main" val="36464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막히는 부분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2736304"/>
          </a:xfrm>
        </p:spPr>
        <p:txBody>
          <a:bodyPr>
            <a:normAutofit/>
          </a:bodyPr>
          <a:lstStyle/>
          <a:p>
            <a:r>
              <a:rPr lang="ko-KR" altLang="en-US" sz="3600" b="0" dirty="0" smtClean="0"/>
              <a:t>수학</a:t>
            </a:r>
            <a:endParaRPr lang="en-US" altLang="ko-KR" sz="3600" b="0" dirty="0" smtClean="0"/>
          </a:p>
          <a:p>
            <a:r>
              <a:rPr lang="en-US" altLang="ko-KR" sz="3600" b="0" dirty="0" smtClean="0"/>
              <a:t>API </a:t>
            </a:r>
            <a:r>
              <a:rPr lang="ko-KR" altLang="en-US" sz="3600" b="0" dirty="0" smtClean="0"/>
              <a:t>사용법</a:t>
            </a:r>
            <a:endParaRPr lang="en-US" altLang="ko-KR" sz="3600" b="0" dirty="0" smtClean="0"/>
          </a:p>
          <a:p>
            <a:r>
              <a:rPr lang="ko-KR" altLang="en-US" sz="3600" b="0" dirty="0" smtClean="0"/>
              <a:t>하드웨어 활용</a:t>
            </a:r>
            <a:endParaRPr lang="en-US" altLang="ko-KR" sz="3600" b="0" dirty="0" smtClean="0"/>
          </a:p>
          <a:p>
            <a:r>
              <a:rPr lang="ko-KR" altLang="en-US" sz="3600" b="0" dirty="0" smtClean="0"/>
              <a:t>비즈니스 구현</a:t>
            </a:r>
            <a:endParaRPr lang="ko-KR" altLang="en-US" sz="36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05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게임 데이터 모델링 과정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34" y="2721253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00" y="2104127"/>
            <a:ext cx="1175488" cy="56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00" y="2256527"/>
            <a:ext cx="1175488" cy="56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00" y="2408927"/>
            <a:ext cx="1175488" cy="56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3452" y="3634310"/>
            <a:ext cx="9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기획서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83800" y="3045440"/>
            <a:ext cx="148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테이블</a:t>
            </a:r>
            <a:endParaRPr lang="ko-KR" altLang="en-US" sz="1400" b="1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411760" y="3184588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5724128" y="2358700"/>
            <a:ext cx="1296144" cy="99676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308304" y="2060848"/>
            <a:ext cx="1008112" cy="595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프로그래밍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언어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08304" y="2731673"/>
            <a:ext cx="1008112" cy="595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데이터베이스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308304" y="3416439"/>
            <a:ext cx="1008112" cy="595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파일 포맷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08304" y="4087389"/>
            <a:ext cx="1008112" cy="595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패킷</a:t>
            </a:r>
            <a:r>
              <a:rPr lang="ko-KR" altLang="en-US" sz="1200" dirty="0" smtClean="0">
                <a:solidFill>
                  <a:schemeClr val="tx1"/>
                </a:solidFill>
              </a:rPr>
              <a:t> 포맷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5738813" y="3050664"/>
            <a:ext cx="1281459" cy="30213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5753100" y="3345656"/>
            <a:ext cx="1267172" cy="3686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5738813" y="3352800"/>
            <a:ext cx="1281459" cy="10324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31840" y="427886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Simplified ERD</a:t>
            </a:r>
          </a:p>
          <a:p>
            <a:pPr algn="ctr"/>
            <a:r>
              <a:rPr lang="en-US" altLang="ko-KR" sz="1050" b="1" dirty="0" smtClean="0"/>
              <a:t>(Relationship Only)</a:t>
            </a:r>
          </a:p>
          <a:p>
            <a:pPr algn="ctr"/>
            <a:endParaRPr lang="en-US" altLang="ko-KR" sz="1050" b="1" dirty="0" smtClean="0"/>
          </a:p>
          <a:p>
            <a:pPr algn="ctr"/>
            <a:r>
              <a:rPr lang="ko-KR" altLang="en-US" sz="1050" b="1" dirty="0" smtClean="0"/>
              <a:t>개인적으로 </a:t>
            </a:r>
            <a:r>
              <a:rPr lang="en-US" altLang="ko-KR" sz="1050" b="1" dirty="0" smtClean="0"/>
              <a:t>ERD</a:t>
            </a:r>
            <a:r>
              <a:rPr lang="ko-KR" altLang="en-US" sz="1050" b="1" dirty="0" smtClean="0"/>
              <a:t>에서는 </a:t>
            </a:r>
            <a:r>
              <a:rPr lang="en-US" altLang="ko-KR" sz="1050" b="1" dirty="0" smtClean="0"/>
              <a:t>Entity</a:t>
            </a:r>
            <a:r>
              <a:rPr lang="ko-KR" altLang="en-US" sz="1050" b="1" dirty="0" smtClean="0"/>
              <a:t>간의 관계만 표시합니다</a:t>
            </a:r>
            <a:r>
              <a:rPr lang="en-US" altLang="ko-KR" sz="1050" b="1" dirty="0" smtClean="0"/>
              <a:t>. </a:t>
            </a:r>
            <a:r>
              <a:rPr lang="ko-KR" altLang="en-US" sz="1050" b="1" dirty="0" smtClean="0"/>
              <a:t>그 외 정보는 모두 테이블에 있으니까요</a:t>
            </a:r>
            <a:r>
              <a:rPr lang="en-US" altLang="ko-KR" sz="1050" b="1" dirty="0" smtClean="0"/>
              <a:t>.</a:t>
            </a:r>
            <a:endParaRPr lang="ko-KR" altLang="en-US" sz="1050"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00" y="3712112"/>
            <a:ext cx="858236" cy="5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16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게임 데이터 모델링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1296144"/>
          </a:xfrm>
        </p:spPr>
        <p:txBody>
          <a:bodyPr>
            <a:normAutofit/>
          </a:bodyPr>
          <a:lstStyle/>
          <a:p>
            <a:r>
              <a:rPr lang="ko-KR" altLang="en-US" sz="3600" b="0" dirty="0" smtClean="0">
                <a:solidFill>
                  <a:schemeClr val="tx1"/>
                </a:solidFill>
              </a:rPr>
              <a:t>간단한 </a:t>
            </a:r>
            <a:r>
              <a:rPr lang="en-US" altLang="ko-KR" sz="3600" b="0" dirty="0" smtClean="0">
                <a:solidFill>
                  <a:schemeClr val="tx1"/>
                </a:solidFill>
              </a:rPr>
              <a:t>RPG </a:t>
            </a:r>
            <a:r>
              <a:rPr lang="ko-KR" altLang="en-US" sz="3600" b="0" dirty="0" smtClean="0">
                <a:solidFill>
                  <a:schemeClr val="tx1"/>
                </a:solidFill>
              </a:rPr>
              <a:t>기획서를 모델링 해보겠습니다</a:t>
            </a:r>
            <a:r>
              <a:rPr lang="en-US" altLang="ko-KR" sz="3600" b="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52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게임 데이터 모델링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2160240"/>
          </a:xfrm>
        </p:spPr>
        <p:txBody>
          <a:bodyPr>
            <a:normAutofit/>
          </a:bodyPr>
          <a:lstStyle/>
          <a:p>
            <a:r>
              <a:rPr lang="ko-KR" altLang="en-US" sz="3600" b="0" dirty="0" smtClean="0"/>
              <a:t>특별한 툴이 필요하지 않다</a:t>
            </a:r>
            <a:r>
              <a:rPr lang="en-US" altLang="ko-KR" sz="3600" b="0" dirty="0" smtClean="0"/>
              <a:t>.</a:t>
            </a:r>
          </a:p>
          <a:p>
            <a:r>
              <a:rPr lang="ko-KR" altLang="en-US" sz="3600" b="0" dirty="0" smtClean="0"/>
              <a:t>스프레드시트 </a:t>
            </a:r>
            <a:r>
              <a:rPr lang="en-US" altLang="ko-KR" b="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b="0" dirty="0" err="1" smtClean="0">
                <a:solidFill>
                  <a:schemeClr val="bg1">
                    <a:lumMod val="75000"/>
                  </a:schemeClr>
                </a:solidFill>
              </a:rPr>
              <a:t>구글</a:t>
            </a:r>
            <a:r>
              <a:rPr lang="ko-KR" altLang="en-US" b="0" dirty="0" smtClean="0">
                <a:solidFill>
                  <a:schemeClr val="bg1">
                    <a:lumMod val="75000"/>
                  </a:schemeClr>
                </a:solidFill>
              </a:rPr>
              <a:t> 스프레드시트 혹은 엑셀</a:t>
            </a:r>
            <a:r>
              <a:rPr lang="en-US" altLang="ko-KR" b="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altLang="ko-KR" sz="3600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3600" b="0" dirty="0" smtClean="0"/>
              <a:t>드로잉 툴 </a:t>
            </a:r>
            <a:r>
              <a:rPr lang="en-US" altLang="ko-KR" b="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b="0" dirty="0" err="1" smtClean="0">
                <a:solidFill>
                  <a:schemeClr val="bg1">
                    <a:lumMod val="75000"/>
                  </a:schemeClr>
                </a:solidFill>
              </a:rPr>
              <a:t>구글</a:t>
            </a:r>
            <a:r>
              <a:rPr lang="ko-KR" altLang="en-US" b="0" dirty="0" smtClean="0">
                <a:solidFill>
                  <a:schemeClr val="bg1">
                    <a:lumMod val="75000"/>
                  </a:schemeClr>
                </a:solidFill>
              </a:rPr>
              <a:t> 드로잉 혹은 </a:t>
            </a:r>
            <a:r>
              <a:rPr lang="en-US" altLang="ko-KR" b="0" dirty="0" smtClean="0">
                <a:solidFill>
                  <a:schemeClr val="bg1">
                    <a:lumMod val="75000"/>
                  </a:schemeClr>
                </a:solidFill>
              </a:rPr>
              <a:t>PPT)</a:t>
            </a:r>
            <a:endParaRPr lang="en-US" altLang="ko-KR" sz="3600" b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6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기획서 쭉 둘러보기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b="0" dirty="0">
                <a:solidFill>
                  <a:schemeClr val="tx1"/>
                </a:solidFill>
              </a:rPr>
              <a:t>유저는 사이트에 들어가 계정을 만들고 게임을 실행시켜 아이디와 비밀번호를 입력하고 </a:t>
            </a:r>
            <a:r>
              <a:rPr lang="ko-KR" altLang="en-US" b="0" dirty="0" err="1">
                <a:solidFill>
                  <a:schemeClr val="tx1"/>
                </a:solidFill>
              </a:rPr>
              <a:t>로그인한다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b="0" dirty="0" smtClean="0">
                <a:solidFill>
                  <a:schemeClr val="tx1"/>
                </a:solidFill>
              </a:rPr>
              <a:t>캐릭터 </a:t>
            </a:r>
            <a:r>
              <a:rPr lang="ko-KR" altLang="en-US" b="0" dirty="0">
                <a:solidFill>
                  <a:schemeClr val="tx1"/>
                </a:solidFill>
              </a:rPr>
              <a:t>생성 화면에서 </a:t>
            </a:r>
            <a:r>
              <a:rPr lang="ko-KR" altLang="en-US" b="0" dirty="0" smtClean="0">
                <a:solidFill>
                  <a:schemeClr val="tx1"/>
                </a:solidFill>
              </a:rPr>
              <a:t>이름</a:t>
            </a:r>
            <a:r>
              <a:rPr lang="en-US" altLang="ko-KR" b="0" dirty="0" smtClean="0">
                <a:solidFill>
                  <a:schemeClr val="tx1"/>
                </a:solidFill>
              </a:rPr>
              <a:t>, </a:t>
            </a:r>
            <a:r>
              <a:rPr lang="ko-KR" altLang="en-US" b="0" dirty="0" smtClean="0">
                <a:solidFill>
                  <a:schemeClr val="tx1"/>
                </a:solidFill>
              </a:rPr>
              <a:t>성별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클래스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 err="1" smtClean="0">
                <a:solidFill>
                  <a:schemeClr val="tx1"/>
                </a:solidFill>
              </a:rPr>
              <a:t>스탯</a:t>
            </a:r>
            <a:r>
              <a:rPr lang="ko-KR" altLang="en-US" b="0" dirty="0" err="1">
                <a:solidFill>
                  <a:schemeClr val="tx1"/>
                </a:solidFill>
              </a:rPr>
              <a:t>을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tx1"/>
                </a:solidFill>
              </a:rPr>
              <a:t>결정하고 캐릭터를 만든다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b="0" dirty="0" smtClean="0">
                <a:solidFill>
                  <a:schemeClr val="tx1"/>
                </a:solidFill>
              </a:rPr>
              <a:t>성별은 </a:t>
            </a:r>
            <a:r>
              <a:rPr lang="ko-KR" altLang="en-US" b="0" dirty="0">
                <a:solidFill>
                  <a:schemeClr val="tx1"/>
                </a:solidFill>
              </a:rPr>
              <a:t>남자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여자가 있고 클래스는 기사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요정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군주가 있고 </a:t>
            </a:r>
            <a:r>
              <a:rPr lang="ko-KR" altLang="en-US" b="0" dirty="0" err="1">
                <a:solidFill>
                  <a:schemeClr val="tx1"/>
                </a:solidFill>
              </a:rPr>
              <a:t>스탯은</a:t>
            </a:r>
            <a:r>
              <a:rPr lang="ko-KR" altLang="en-US" b="0" dirty="0">
                <a:solidFill>
                  <a:schemeClr val="tx1"/>
                </a:solidFill>
              </a:rPr>
              <a:t> 힘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민첩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체력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지능이 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altLang="ko-KR" b="0" dirty="0" smtClean="0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49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기획서 쭉 둘러보기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b="0" dirty="0" smtClean="0">
                <a:solidFill>
                  <a:schemeClr val="tx1"/>
                </a:solidFill>
              </a:rPr>
              <a:t>캐릭터는 처음에 </a:t>
            </a:r>
            <a:r>
              <a:rPr lang="ko-KR" altLang="en-US" b="0" dirty="0">
                <a:solidFill>
                  <a:schemeClr val="tx1"/>
                </a:solidFill>
              </a:rPr>
              <a:t>마을에서 시작한다</a:t>
            </a:r>
            <a:r>
              <a:rPr lang="en-US" altLang="ko-KR" b="0" dirty="0">
                <a:solidFill>
                  <a:schemeClr val="tx1"/>
                </a:solidFill>
              </a:rPr>
              <a:t>. </a:t>
            </a:r>
            <a:r>
              <a:rPr lang="ko-KR" altLang="en-US" b="0" dirty="0">
                <a:solidFill>
                  <a:schemeClr val="tx1"/>
                </a:solidFill>
              </a:rPr>
              <a:t>캐릭터는 </a:t>
            </a:r>
            <a:r>
              <a:rPr lang="ko-KR" altLang="en-US" b="0" dirty="0" err="1">
                <a:solidFill>
                  <a:schemeClr val="tx1"/>
                </a:solidFill>
              </a:rPr>
              <a:t>맵에서</a:t>
            </a:r>
            <a:r>
              <a:rPr lang="ko-KR" altLang="en-US" b="0" dirty="0">
                <a:solidFill>
                  <a:schemeClr val="tx1"/>
                </a:solidFill>
              </a:rPr>
              <a:t> 돌아다닐 수 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b="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b="0" dirty="0">
                <a:solidFill>
                  <a:schemeClr val="tx1"/>
                </a:solidFill>
              </a:rPr>
              <a:t>캐릭터에는 레벨과 </a:t>
            </a:r>
            <a:r>
              <a:rPr lang="en-US" altLang="ko-KR" b="0" dirty="0">
                <a:solidFill>
                  <a:schemeClr val="tx1"/>
                </a:solidFill>
              </a:rPr>
              <a:t>HP, </a:t>
            </a:r>
            <a:r>
              <a:rPr lang="ko-KR" altLang="en-US" b="0" dirty="0">
                <a:solidFill>
                  <a:schemeClr val="tx1"/>
                </a:solidFill>
              </a:rPr>
              <a:t>공격력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>
                <a:solidFill>
                  <a:schemeClr val="tx1"/>
                </a:solidFill>
              </a:rPr>
              <a:t>방어력이 있다</a:t>
            </a:r>
            <a:r>
              <a:rPr lang="en-US" altLang="ko-KR" b="0" dirty="0">
                <a:solidFill>
                  <a:schemeClr val="tx1"/>
                </a:solidFill>
              </a:rPr>
              <a:t>. </a:t>
            </a:r>
            <a:r>
              <a:rPr lang="ko-KR" altLang="en-US" b="0" dirty="0" err="1">
                <a:solidFill>
                  <a:schemeClr val="tx1"/>
                </a:solidFill>
              </a:rPr>
              <a:t>몬스터를</a:t>
            </a:r>
            <a:r>
              <a:rPr lang="ko-KR" altLang="en-US" b="0" dirty="0">
                <a:solidFill>
                  <a:schemeClr val="tx1"/>
                </a:solidFill>
              </a:rPr>
              <a:t> 잡으면 경험치를 얻고 경험치가 쌓이면 </a:t>
            </a:r>
            <a:r>
              <a:rPr lang="ko-KR" altLang="en-US" b="0" dirty="0" err="1">
                <a:solidFill>
                  <a:schemeClr val="tx1"/>
                </a:solidFill>
              </a:rPr>
              <a:t>레벨업을</a:t>
            </a:r>
            <a:r>
              <a:rPr lang="ko-KR" altLang="en-US" b="0" dirty="0">
                <a:solidFill>
                  <a:schemeClr val="tx1"/>
                </a:solidFill>
              </a:rPr>
              <a:t> 한다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altLang="ko-KR" b="0" dirty="0" smtClean="0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14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기획서 쭉 둘러보기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064897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b="0" dirty="0">
                <a:solidFill>
                  <a:schemeClr val="tx1"/>
                </a:solidFill>
              </a:rPr>
              <a:t>NPC</a:t>
            </a:r>
            <a:r>
              <a:rPr lang="ko-KR" altLang="en-US" b="0" dirty="0">
                <a:solidFill>
                  <a:schemeClr val="tx1"/>
                </a:solidFill>
              </a:rPr>
              <a:t>한테 가서 아이템을 사거나 </a:t>
            </a:r>
            <a:r>
              <a:rPr lang="ko-KR" altLang="en-US" b="0" dirty="0" err="1">
                <a:solidFill>
                  <a:schemeClr val="tx1"/>
                </a:solidFill>
              </a:rPr>
              <a:t>퀘스트를</a:t>
            </a:r>
            <a:r>
              <a:rPr lang="ko-KR" altLang="en-US" b="0" dirty="0">
                <a:solidFill>
                  <a:schemeClr val="tx1"/>
                </a:solidFill>
              </a:rPr>
              <a:t> 받을 수 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b="0" dirty="0" smtClean="0">
                <a:solidFill>
                  <a:schemeClr val="tx1"/>
                </a:solidFill>
              </a:rPr>
              <a:t>아이템을 </a:t>
            </a:r>
            <a:r>
              <a:rPr lang="ko-KR" altLang="en-US" b="0" dirty="0">
                <a:solidFill>
                  <a:schemeClr val="tx1"/>
                </a:solidFill>
              </a:rPr>
              <a:t>사려면 </a:t>
            </a:r>
            <a:r>
              <a:rPr lang="ko-KR" altLang="en-US" b="0" dirty="0" smtClean="0">
                <a:solidFill>
                  <a:schemeClr val="tx1"/>
                </a:solidFill>
              </a:rPr>
              <a:t>골드가 </a:t>
            </a:r>
            <a:r>
              <a:rPr lang="ko-KR" altLang="en-US" b="0" dirty="0">
                <a:solidFill>
                  <a:schemeClr val="tx1"/>
                </a:solidFill>
              </a:rPr>
              <a:t>필요하고 무기 아이템을 사면 공격력이 올라가고 </a:t>
            </a:r>
            <a:r>
              <a:rPr lang="ko-KR" altLang="en-US" b="0" dirty="0" err="1">
                <a:solidFill>
                  <a:schemeClr val="tx1"/>
                </a:solidFill>
              </a:rPr>
              <a:t>방어구</a:t>
            </a:r>
            <a:r>
              <a:rPr lang="ko-KR" altLang="en-US" b="0" dirty="0">
                <a:solidFill>
                  <a:schemeClr val="tx1"/>
                </a:solidFill>
              </a:rPr>
              <a:t> 아이템을 사면 방어력이 올라간다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b="0" dirty="0" err="1" smtClean="0">
                <a:solidFill>
                  <a:schemeClr val="tx1"/>
                </a:solidFill>
              </a:rPr>
              <a:t>퀘스트를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 err="1" smtClean="0">
                <a:solidFill>
                  <a:schemeClr val="tx1"/>
                </a:solidFill>
              </a:rPr>
              <a:t>임무완수하면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tx1"/>
                </a:solidFill>
              </a:rPr>
              <a:t>보상으로 아이템과 약간의 </a:t>
            </a:r>
            <a:r>
              <a:rPr lang="ko-KR" altLang="en-US" b="0" dirty="0" err="1" smtClean="0">
                <a:solidFill>
                  <a:schemeClr val="tx1"/>
                </a:solidFill>
              </a:rPr>
              <a:t>경험치와</a:t>
            </a:r>
            <a:r>
              <a:rPr lang="ko-KR" altLang="en-US" b="0" dirty="0" smtClean="0">
                <a:solidFill>
                  <a:schemeClr val="tx1"/>
                </a:solidFill>
              </a:rPr>
              <a:t> 골드를 </a:t>
            </a:r>
            <a:r>
              <a:rPr lang="ko-KR" altLang="en-US" b="0" dirty="0">
                <a:solidFill>
                  <a:schemeClr val="tx1"/>
                </a:solidFill>
              </a:rPr>
              <a:t>얻는다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en-US" altLang="ko-KR" b="0" dirty="0" smtClean="0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21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주니어 기획자의 패기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6958964" cy="458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23090" y="6490634"/>
            <a:ext cx="22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기획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년차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주패기</a:t>
            </a:r>
            <a:r>
              <a:rPr lang="ko-KR" altLang="en-US" dirty="0" smtClean="0"/>
              <a:t> 씨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651605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프로그램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년차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최코더</a:t>
            </a:r>
            <a:r>
              <a:rPr lang="ko-KR" altLang="en-US" dirty="0" smtClean="0"/>
              <a:t> 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68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프로그램 팀장님의 지시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250825" y="5661248"/>
            <a:ext cx="8642350" cy="5760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200" dirty="0" smtClean="0"/>
              <a:t>“</a:t>
            </a:r>
            <a:r>
              <a:rPr lang="ko-KR" altLang="en-US" sz="3200" dirty="0"/>
              <a:t>그</a:t>
            </a:r>
            <a:r>
              <a:rPr lang="ko-KR" altLang="en-US" sz="3200" dirty="0" smtClean="0"/>
              <a:t> 녀석을 산채로 잡아라</a:t>
            </a:r>
            <a:r>
              <a:rPr lang="en-US" altLang="ko-KR" sz="3200" dirty="0" smtClean="0"/>
              <a:t>”</a:t>
            </a:r>
            <a:endParaRPr lang="ko-KR" alt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804640"/>
            <a:ext cx="6983413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45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데이터 모델링은 대화입니다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064897" cy="4464496"/>
          </a:xfrm>
        </p:spPr>
        <p:txBody>
          <a:bodyPr>
            <a:normAutofit/>
          </a:bodyPr>
          <a:lstStyle/>
          <a:p>
            <a:r>
              <a:rPr lang="ko-KR" altLang="en-US" sz="2800" b="0" dirty="0" smtClean="0">
                <a:solidFill>
                  <a:schemeClr val="tx1"/>
                </a:solidFill>
              </a:rPr>
              <a:t>기획서는 대화를 위한 시작점일 뿐 그 자체로 완결성을 기대하면 안됩니다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2800" b="0" dirty="0">
              <a:solidFill>
                <a:schemeClr val="tx1"/>
              </a:solidFill>
            </a:endParaRPr>
          </a:p>
          <a:p>
            <a:r>
              <a:rPr lang="en-US" altLang="ko-KR" sz="2800" b="0" dirty="0" smtClean="0">
                <a:solidFill>
                  <a:schemeClr val="tx1"/>
                </a:solidFill>
              </a:rPr>
              <a:t>DB</a:t>
            </a:r>
            <a:r>
              <a:rPr lang="ko-KR" altLang="en-US" sz="2800" b="0" dirty="0" smtClean="0">
                <a:solidFill>
                  <a:schemeClr val="tx1"/>
                </a:solidFill>
              </a:rPr>
              <a:t>컨설턴트들</a:t>
            </a:r>
            <a:r>
              <a:rPr lang="ko-KR" altLang="en-US" sz="2800" b="0" dirty="0">
                <a:solidFill>
                  <a:schemeClr val="tx1"/>
                </a:solidFill>
              </a:rPr>
              <a:t>은</a:t>
            </a:r>
            <a:r>
              <a:rPr lang="ko-KR" altLang="en-US" sz="2800" b="0" dirty="0" smtClean="0">
                <a:solidFill>
                  <a:schemeClr val="tx1"/>
                </a:solidFill>
              </a:rPr>
              <a:t> 업무 담당자를 불러와 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ERD</a:t>
            </a:r>
            <a:r>
              <a:rPr lang="ko-KR" altLang="en-US" sz="2800" b="0" dirty="0" smtClean="0">
                <a:solidFill>
                  <a:schemeClr val="tx1"/>
                </a:solidFill>
              </a:rPr>
              <a:t>를 같이 그리면서 </a:t>
            </a:r>
            <a:r>
              <a:rPr lang="ko-KR" altLang="en-US" sz="2800" b="0" dirty="0" err="1" smtClean="0">
                <a:solidFill>
                  <a:schemeClr val="tx1"/>
                </a:solidFill>
              </a:rPr>
              <a:t>모델링합니다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2800" b="0" dirty="0">
              <a:solidFill>
                <a:schemeClr val="tx1"/>
              </a:solidFill>
            </a:endParaRPr>
          </a:p>
          <a:p>
            <a:r>
              <a:rPr lang="ko-KR" altLang="en-US" sz="2800" b="0" dirty="0" smtClean="0">
                <a:solidFill>
                  <a:schemeClr val="tx1"/>
                </a:solidFill>
              </a:rPr>
              <a:t>기획서를 돌려보내지 말고 기획자와 대화합시다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2800" b="0" dirty="0" smtClean="0">
              <a:solidFill>
                <a:schemeClr val="tx1"/>
              </a:solidFill>
            </a:endParaRPr>
          </a:p>
          <a:p>
            <a:r>
              <a:rPr lang="en-US" altLang="ko-KR" sz="2800" b="0" dirty="0" smtClean="0">
                <a:solidFill>
                  <a:schemeClr val="tx1"/>
                </a:solidFill>
              </a:rPr>
              <a:t>1</a:t>
            </a:r>
            <a:r>
              <a:rPr lang="ko-KR" altLang="en-US" sz="2800" b="0" dirty="0" smtClean="0">
                <a:solidFill>
                  <a:schemeClr val="tx1"/>
                </a:solidFill>
              </a:rPr>
              <a:t>인 개발자는 </a:t>
            </a:r>
            <a:r>
              <a:rPr lang="ko-KR" altLang="en-US" sz="2800" b="0" dirty="0" err="1" smtClean="0">
                <a:solidFill>
                  <a:schemeClr val="tx1"/>
                </a:solidFill>
              </a:rPr>
              <a:t>자아분열하세요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</a:t>
            </a:r>
            <a:endParaRPr lang="en-US" altLang="ko-KR" sz="2800" b="0" dirty="0">
              <a:solidFill>
                <a:schemeClr val="tx1"/>
              </a:solidFill>
            </a:endParaRPr>
          </a:p>
          <a:p>
            <a:endParaRPr lang="en-US" altLang="ko-KR" sz="2800" b="0" dirty="0" smtClean="0">
              <a:solidFill>
                <a:schemeClr val="tx1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7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1. Entity, Attribute </a:t>
            </a:r>
            <a:r>
              <a:rPr lang="ko-KR" altLang="en-US" sz="4400" dirty="0" smtClean="0"/>
              <a:t>발견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검증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7848873" cy="44644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b="0" dirty="0" smtClean="0">
                <a:solidFill>
                  <a:schemeClr val="tx1"/>
                </a:solidFill>
              </a:rPr>
              <a:t>명사는 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Entity, Attribute </a:t>
            </a:r>
            <a:r>
              <a:rPr lang="ko-KR" altLang="en-US" sz="2800" b="0" dirty="0" smtClean="0">
                <a:solidFill>
                  <a:schemeClr val="tx1"/>
                </a:solidFill>
              </a:rPr>
              <a:t>의 유력한 후보</a:t>
            </a:r>
            <a:endParaRPr lang="en-US" altLang="ko-KR" sz="2800" b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b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b="0" dirty="0" smtClean="0">
                <a:solidFill>
                  <a:schemeClr val="tx1"/>
                </a:solidFill>
              </a:rPr>
              <a:t>포괄적인 단어는 탈락시킨다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800" b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b="0" dirty="0" smtClean="0">
                <a:solidFill>
                  <a:schemeClr val="tx1"/>
                </a:solidFill>
              </a:rPr>
              <a:t>후보들 중에 서로 동의어인지 확인한다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9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막히는 부분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2736304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수학</a:t>
            </a:r>
            <a:endParaRPr lang="en-US" altLang="ko-KR" sz="3600" dirty="0" smtClean="0"/>
          </a:p>
          <a:p>
            <a:r>
              <a:rPr lang="en-US" altLang="ko-KR" sz="3600" dirty="0" smtClean="0"/>
              <a:t>API </a:t>
            </a:r>
            <a:r>
              <a:rPr lang="ko-KR" altLang="en-US" sz="3600" dirty="0" smtClean="0"/>
              <a:t>사용법</a:t>
            </a:r>
            <a:endParaRPr lang="en-US" altLang="ko-KR" sz="3600" dirty="0" smtClean="0"/>
          </a:p>
          <a:p>
            <a:r>
              <a:rPr lang="ko-KR" altLang="en-US" sz="3600" dirty="0" smtClean="0"/>
              <a:t>하드웨어 활용</a:t>
            </a:r>
            <a:endParaRPr lang="en-US" altLang="ko-KR" sz="3600" dirty="0" smtClean="0"/>
          </a:p>
          <a:p>
            <a:r>
              <a:rPr lang="ko-KR" altLang="en-US" sz="3600" b="0" dirty="0" smtClean="0"/>
              <a:t>비즈니스 구현</a:t>
            </a:r>
            <a:endParaRPr lang="ko-KR" altLang="en-US" sz="36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844824"/>
            <a:ext cx="3600400" cy="20882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03" y="2448611"/>
            <a:ext cx="2302373" cy="88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15" y="2198885"/>
            <a:ext cx="1256254" cy="138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16016" y="4059069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어느 수준까지는 엔진이 해결해줌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8257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</a:t>
            </a:r>
            <a:r>
              <a:rPr lang="en-US" altLang="ko-KR" sz="3600" dirty="0" smtClean="0"/>
              <a:t>Entity, Attribute</a:t>
            </a:r>
            <a:r>
              <a:rPr lang="ko-KR" altLang="en-US" sz="3600" dirty="0" smtClean="0"/>
              <a:t>의</a:t>
            </a:r>
            <a:r>
              <a:rPr lang="en-US" altLang="ko-KR" sz="3600" dirty="0" smtClean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유저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 사이트에 들어가 </a:t>
            </a:r>
            <a:r>
              <a:rPr lang="ko-KR" altLang="en-US" dirty="0">
                <a:solidFill>
                  <a:srgbClr val="FF0000"/>
                </a:solidFill>
              </a:rPr>
              <a:t>계정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만들고 게임을 실행시켜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아이디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비밀번호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입력하고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로그인한다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생성 화면에서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이름</a:t>
            </a:r>
            <a:r>
              <a:rPr lang="en-US" altLang="ko-KR" b="0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성별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클래스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스탯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결정하고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만든다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성별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남자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여자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클래스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기사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요정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군주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스탯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힘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민첩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체력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지능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623731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명사를 뽑</a:t>
            </a:r>
            <a:r>
              <a:rPr lang="ko-KR" altLang="en-US" sz="2000" dirty="0"/>
              <a:t>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Entity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Attribute</a:t>
            </a:r>
            <a:r>
              <a:rPr lang="ko-KR" altLang="en-US" sz="2000" dirty="0" smtClean="0"/>
              <a:t>의 </a:t>
            </a:r>
            <a:r>
              <a:rPr lang="ko-KR" altLang="en-US" sz="2000" dirty="0" err="1" smtClean="0"/>
              <a:t>후보군을</a:t>
            </a:r>
            <a:r>
              <a:rPr lang="ko-KR" altLang="en-US" sz="2000" dirty="0" smtClean="0"/>
              <a:t> 만든다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67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</a:t>
            </a:r>
            <a:r>
              <a:rPr lang="en-US" altLang="ko-KR" sz="3600" dirty="0" smtClean="0"/>
              <a:t>Entity, Attribute</a:t>
            </a:r>
            <a:r>
              <a:rPr lang="ko-KR" altLang="en-US" sz="3600" dirty="0" smtClean="0"/>
              <a:t>의</a:t>
            </a:r>
            <a:r>
              <a:rPr lang="en-US" altLang="ko-KR" sz="3600" dirty="0" smtClean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유저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 사이트에 들어가 </a:t>
            </a:r>
            <a:r>
              <a:rPr lang="ko-KR" altLang="en-US" dirty="0">
                <a:solidFill>
                  <a:srgbClr val="FF0000"/>
                </a:solidFill>
              </a:rPr>
              <a:t>계정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만들고 게임을 실행시켜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아이디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비밀번호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입력하고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로그인한다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생성 화면에서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성별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클래스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스탯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이름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결정하고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만든다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성별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남자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여자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클래스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기사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요정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군주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스탯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힘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민첩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체력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지능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6840760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질문</a:t>
            </a:r>
            <a:r>
              <a:rPr lang="en-US" altLang="ko-KR" sz="4000" b="1" dirty="0" smtClean="0"/>
              <a:t>: </a:t>
            </a:r>
            <a:r>
              <a:rPr lang="ko-KR" altLang="en-US" sz="4000" b="1" dirty="0" smtClean="0"/>
              <a:t>다음 둘은 동의어인가</a:t>
            </a:r>
            <a:r>
              <a:rPr lang="en-US" altLang="ko-KR" sz="4000" b="1" dirty="0" smtClean="0"/>
              <a:t>?</a:t>
            </a:r>
          </a:p>
          <a:p>
            <a:endParaRPr lang="en-US" altLang="ko-KR" sz="4000" b="1" dirty="0" smtClean="0"/>
          </a:p>
          <a:p>
            <a:pPr algn="ctr"/>
            <a:r>
              <a:rPr lang="ko-KR" altLang="en-US" sz="4000" b="1" dirty="0" smtClean="0"/>
              <a:t>유저     계정</a:t>
            </a:r>
            <a:endParaRPr lang="en-US" altLang="ko-KR" sz="4000" b="1" dirty="0" smtClean="0"/>
          </a:p>
          <a:p>
            <a:endParaRPr lang="ko-KR" altLang="en-US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6105490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dirty="0" smtClean="0"/>
              <a:t>Entity </a:t>
            </a:r>
            <a:r>
              <a:rPr lang="ko-KR" altLang="en-US" sz="2000" dirty="0" smtClean="0"/>
              <a:t>후보군 중에 서로 동의어인지 아닌지 확인해본다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정답은 없다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기획의 결정에 따를 뿐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4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</a:t>
            </a:r>
            <a:r>
              <a:rPr lang="en-US" altLang="ko-KR" sz="3600" dirty="0" smtClean="0"/>
              <a:t>Entity, Attribute</a:t>
            </a:r>
            <a:r>
              <a:rPr lang="ko-KR" altLang="en-US" sz="3600" dirty="0" smtClean="0"/>
              <a:t>의</a:t>
            </a:r>
            <a:r>
              <a:rPr lang="en-US" altLang="ko-KR" sz="3600" dirty="0" smtClean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유저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 사이트에 들어가 </a:t>
            </a:r>
            <a:r>
              <a:rPr lang="ko-KR" altLang="en-US" dirty="0">
                <a:solidFill>
                  <a:srgbClr val="FF0000"/>
                </a:solidFill>
              </a:rPr>
              <a:t>계정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만들고 게임을 실행시켜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아이디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비밀번호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입력하고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로그인한다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생성 화면에서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성별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클래스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스탯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이름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결정하고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만든다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성별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남자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여자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클래스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기사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요정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군주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스탯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힘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민첩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체력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지능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6958" y="2780928"/>
            <a:ext cx="716744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질문</a:t>
            </a:r>
            <a:r>
              <a:rPr lang="en-US" altLang="ko-KR" sz="4000" b="1" dirty="0" smtClean="0"/>
              <a:t>: </a:t>
            </a:r>
            <a:r>
              <a:rPr lang="ko-KR" altLang="en-US" sz="4000" b="1" dirty="0" smtClean="0"/>
              <a:t>다음 중 </a:t>
            </a:r>
            <a:r>
              <a:rPr lang="en-US" altLang="ko-KR" sz="4000" b="1" dirty="0" smtClean="0"/>
              <a:t>Entity</a:t>
            </a:r>
            <a:r>
              <a:rPr lang="ko-KR" altLang="en-US" sz="4000" b="1" dirty="0" smtClean="0"/>
              <a:t>는</a:t>
            </a:r>
            <a:r>
              <a:rPr lang="en-US" altLang="ko-KR" sz="4000" b="1" dirty="0" smtClean="0"/>
              <a:t>?</a:t>
            </a:r>
          </a:p>
          <a:p>
            <a:endParaRPr lang="en-US" altLang="ko-KR" sz="4000" b="1" dirty="0"/>
          </a:p>
          <a:p>
            <a:pPr algn="ctr"/>
            <a:r>
              <a:rPr lang="ko-KR" altLang="en-US" sz="4000" b="1" dirty="0"/>
              <a:t>캐릭터   </a:t>
            </a:r>
            <a:r>
              <a:rPr lang="ko-KR" altLang="en-US" sz="4000" b="1" dirty="0" smtClean="0"/>
              <a:t>   </a:t>
            </a:r>
            <a:r>
              <a:rPr lang="ko-KR" altLang="en-US" sz="4000" b="1" dirty="0" err="1" smtClean="0"/>
              <a:t>스탯</a:t>
            </a:r>
            <a:r>
              <a:rPr lang="ko-KR" altLang="en-US" sz="4000" b="1" dirty="0" smtClean="0"/>
              <a:t>      힘</a:t>
            </a:r>
            <a:endParaRPr lang="en-US" altLang="ko-KR" sz="4000" b="1" dirty="0"/>
          </a:p>
          <a:p>
            <a:endParaRPr lang="en-US" altLang="ko-KR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619724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때론 익숙한 도메인 지식으로 금방 </a:t>
            </a:r>
            <a:r>
              <a:rPr lang="en-US" altLang="ko-KR" sz="2000" dirty="0" smtClean="0"/>
              <a:t>Entity</a:t>
            </a:r>
            <a:r>
              <a:rPr lang="ko-KR" altLang="en-US" sz="2000" dirty="0" smtClean="0"/>
              <a:t>을 찾을 수 있지만</a:t>
            </a:r>
            <a:r>
              <a:rPr lang="en-US" altLang="ko-KR" sz="2000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9344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</a:t>
            </a:r>
            <a:r>
              <a:rPr lang="en-US" altLang="ko-KR" sz="3600" dirty="0" smtClean="0"/>
              <a:t>Entity, Attribute</a:t>
            </a:r>
            <a:r>
              <a:rPr lang="ko-KR" altLang="en-US" sz="3600" dirty="0" smtClean="0"/>
              <a:t>의</a:t>
            </a:r>
            <a:r>
              <a:rPr lang="en-US" altLang="ko-KR" sz="3600" dirty="0" smtClean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5085184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익숙하지 않은 분야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개념이 등장했을 때는</a:t>
            </a:r>
            <a:r>
              <a:rPr lang="en-US" altLang="ko-KR" sz="2000" dirty="0" smtClean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도메인 지식으로 추측하는 일은 한계가 있다</a:t>
            </a:r>
            <a:r>
              <a:rPr lang="en-US" altLang="ko-KR" sz="20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클라이언트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기획자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업무담당자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와 열린 대화가 필요하다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6958" y="2348880"/>
            <a:ext cx="7167449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질문</a:t>
            </a:r>
            <a:r>
              <a:rPr lang="en-US" altLang="ko-KR" sz="4000" b="1" dirty="0" smtClean="0"/>
              <a:t>: </a:t>
            </a:r>
            <a:r>
              <a:rPr lang="ko-KR" altLang="en-US" sz="4000" b="1" dirty="0" smtClean="0"/>
              <a:t>다음 중 </a:t>
            </a:r>
            <a:r>
              <a:rPr lang="en-US" altLang="ko-KR" sz="4000" b="1" dirty="0" smtClean="0"/>
              <a:t>Entity</a:t>
            </a:r>
            <a:r>
              <a:rPr lang="ko-KR" altLang="en-US" sz="4000" b="1" dirty="0" smtClean="0"/>
              <a:t>는</a:t>
            </a:r>
            <a:r>
              <a:rPr lang="en-US" altLang="ko-KR" sz="4000" b="1" dirty="0" smtClean="0"/>
              <a:t>?</a:t>
            </a:r>
          </a:p>
          <a:p>
            <a:endParaRPr lang="en-US" altLang="ko-KR" sz="4000" b="1" dirty="0"/>
          </a:p>
          <a:p>
            <a:pPr algn="ctr"/>
            <a:r>
              <a:rPr lang="ko-KR" altLang="en-US" sz="4000" b="1" dirty="0"/>
              <a:t>유동부채 </a:t>
            </a:r>
            <a:r>
              <a:rPr lang="ko-KR" altLang="en-US" sz="4000" b="1" dirty="0" smtClean="0"/>
              <a:t>      감가상각비</a:t>
            </a:r>
            <a:endParaRPr lang="en-US" altLang="ko-KR" sz="4000" b="1" dirty="0" smtClean="0"/>
          </a:p>
          <a:p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703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1. Entity, Attribute </a:t>
            </a:r>
            <a:r>
              <a:rPr lang="ko-KR" altLang="en-US" sz="4400" dirty="0" smtClean="0"/>
              <a:t>발견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검증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352929" cy="453650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200" b="0" dirty="0" smtClean="0">
                <a:solidFill>
                  <a:schemeClr val="tx1"/>
                </a:solidFill>
              </a:rPr>
              <a:t>명사는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Entity, Attribute 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의 유력한 후보</a:t>
            </a:r>
            <a:endParaRPr lang="en-US" altLang="ko-KR" sz="2200" b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200" b="0" dirty="0" smtClean="0">
                <a:solidFill>
                  <a:schemeClr val="tx1"/>
                </a:solidFill>
              </a:rPr>
              <a:t>포괄적인 단어는 탈락시킨다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200" b="0" dirty="0" smtClean="0">
                <a:solidFill>
                  <a:schemeClr val="tx1"/>
                </a:solidFill>
              </a:rPr>
              <a:t>후보들 중에 서로 동의어인지 확인한다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200" b="0" dirty="0" smtClean="0">
                <a:solidFill>
                  <a:schemeClr val="tx1"/>
                </a:solidFill>
              </a:rPr>
              <a:t>그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Entity 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후보는 </a:t>
            </a:r>
            <a:r>
              <a:rPr lang="ko-KR" altLang="en-US" sz="2200" b="0" dirty="0" err="1" smtClean="0">
                <a:solidFill>
                  <a:schemeClr val="tx1"/>
                </a:solidFill>
              </a:rPr>
              <a:t>인스턴스가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1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개 이상 존재할 수 있나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? 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그리고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1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개 이상의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Attribute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를 가지고 있나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? 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그럼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Entity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로 확정시킨다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200" b="0" dirty="0" smtClean="0">
                <a:solidFill>
                  <a:schemeClr val="tx1"/>
                </a:solidFill>
              </a:rPr>
              <a:t>그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Attribute 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후보는 하나의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Value(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값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)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으로 나타낼 수 있나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? 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그럼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Attribute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로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 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확정시킨다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200" b="0" dirty="0" smtClean="0">
                <a:solidFill>
                  <a:schemeClr val="tx1"/>
                </a:solidFill>
              </a:rPr>
              <a:t>확정된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Attribute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의 주인은 누구인가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? 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어느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Entity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의 특징을 설명하고 있나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200" b="0" dirty="0" smtClean="0">
                <a:solidFill>
                  <a:schemeClr val="tx1"/>
                </a:solidFill>
              </a:rPr>
              <a:t>Attribute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의 느낌은 나지만 계산식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, 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공식인 경우 탈락시킨다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. </a:t>
            </a:r>
            <a:r>
              <a:rPr lang="en-US" altLang="ko-KR" sz="2200" b="0" dirty="0" smtClean="0">
                <a:solidFill>
                  <a:schemeClr val="bg1">
                    <a:lumMod val="50000"/>
                  </a:schemeClr>
                </a:solidFill>
              </a:rPr>
              <a:t>(=</a:t>
            </a:r>
            <a:r>
              <a:rPr lang="en-US" altLang="ko-KR" sz="2000" b="0" dirty="0" smtClean="0">
                <a:solidFill>
                  <a:schemeClr val="bg1">
                    <a:lumMod val="50000"/>
                  </a:schemeClr>
                </a:solidFill>
              </a:rPr>
              <a:t>Derived Attributes</a:t>
            </a:r>
            <a:r>
              <a:rPr lang="en-US" altLang="ko-KR" sz="2200" b="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20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1. Entity, Attribute </a:t>
            </a:r>
            <a:r>
              <a:rPr lang="ko-KR" altLang="en-US" sz="4400" dirty="0" smtClean="0"/>
              <a:t>발견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검증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352929" cy="504056"/>
          </a:xfrm>
        </p:spPr>
        <p:txBody>
          <a:bodyPr>
            <a:noAutofit/>
          </a:bodyPr>
          <a:lstStyle/>
          <a:p>
            <a:r>
              <a:rPr lang="ko-KR" altLang="en-US" sz="2200" b="0" dirty="0" smtClean="0">
                <a:solidFill>
                  <a:schemeClr val="tx1"/>
                </a:solidFill>
              </a:rPr>
              <a:t>다시 정리해서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,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Entity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는 아래 그림과 같이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2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개의 질문에 해당됐을 </a:t>
            </a:r>
            <a:r>
              <a:rPr lang="ko-KR" altLang="en-US" sz="2200" b="0" dirty="0">
                <a:solidFill>
                  <a:schemeClr val="tx1"/>
                </a:solidFill>
              </a:rPr>
              <a:t>때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 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Entity</a:t>
            </a:r>
            <a:r>
              <a:rPr lang="ko-KR" altLang="en-US" sz="2200" b="0" dirty="0" smtClean="0">
                <a:solidFill>
                  <a:schemeClr val="tx1"/>
                </a:solidFill>
              </a:rPr>
              <a:t>로 확정시킬 수 있다</a:t>
            </a:r>
            <a:r>
              <a:rPr lang="en-US" altLang="ko-KR" sz="2200" b="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200" b="0" dirty="0">
              <a:solidFill>
                <a:schemeClr val="tx1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433070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907704" y="3741028"/>
            <a:ext cx="4762748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6256" y="3279363"/>
            <a:ext cx="142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개 이상의 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가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051720" y="3429000"/>
            <a:ext cx="0" cy="216024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36750" y="5733256"/>
            <a:ext cx="142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개 이상의 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가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03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1. Entity, Attribute </a:t>
            </a:r>
            <a:r>
              <a:rPr lang="ko-KR" altLang="en-US" sz="4400" dirty="0" smtClean="0"/>
              <a:t>발견</a:t>
            </a:r>
            <a:r>
              <a:rPr lang="en-US" altLang="ko-KR" sz="4400" dirty="0" smtClean="0"/>
              <a:t>, </a:t>
            </a:r>
            <a:r>
              <a:rPr lang="ko-KR" altLang="en-US" sz="4400" dirty="0" smtClean="0"/>
              <a:t>검증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352929" cy="2520280"/>
          </a:xfrm>
        </p:spPr>
        <p:txBody>
          <a:bodyPr>
            <a:noAutofit/>
          </a:bodyPr>
          <a:lstStyle/>
          <a:p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Attribute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는 정수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실수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문자열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날짜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선택지</a:t>
            </a:r>
            <a:r>
              <a:rPr lang="en-US" altLang="ko-KR" sz="2200" b="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중에 하나의 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Value(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값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으로 표현할 수 있으면 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Attribute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로 확정시킨다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2200" b="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Attribute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의 느낌이 나는데 알아보니 계산식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수식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공식인 경우도 많다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이것은 하나의 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Value(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값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으로 나타낼 수 없으니 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Attribute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가 아니다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2200" b="0" dirty="0" smtClean="0">
                <a:solidFill>
                  <a:schemeClr val="tx1"/>
                </a:solidFill>
                <a:latin typeface="+mn-ea"/>
              </a:rPr>
              <a:t>나중에 함수가 될 녀석이다</a:t>
            </a:r>
            <a:r>
              <a:rPr lang="en-US" altLang="ko-KR" sz="2200" b="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en-US" altLang="ko-KR" sz="1800" b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800" b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이런 종류의 </a:t>
            </a:r>
            <a:r>
              <a:rPr lang="en-US" altLang="ko-KR" sz="1800" b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attribute</a:t>
            </a:r>
            <a:r>
              <a:rPr lang="ko-KR" altLang="en-US" sz="1800" b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를 </a:t>
            </a:r>
            <a:r>
              <a:rPr lang="en-US" altLang="ko-KR" sz="1800" b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Derived Attributes</a:t>
            </a:r>
            <a:r>
              <a:rPr lang="ko-KR" altLang="en-US" sz="1800" b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라 부른다</a:t>
            </a:r>
            <a:r>
              <a:rPr lang="en-US" altLang="ko-KR" sz="1800" b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1800" b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8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Entity, </a:t>
            </a:r>
            <a:r>
              <a:rPr lang="en-US" altLang="ko-KR" sz="3600" dirty="0" smtClean="0"/>
              <a:t>Attribute</a:t>
            </a:r>
            <a:r>
              <a:rPr lang="ko-KR" altLang="en-US" sz="3600" dirty="0" smtClean="0"/>
              <a:t>의</a:t>
            </a:r>
            <a:r>
              <a:rPr lang="en-US" altLang="ko-KR" sz="3600" dirty="0" smtClean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유저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 사이트에 들어가 </a:t>
            </a:r>
            <a:r>
              <a:rPr lang="ko-KR" altLang="en-US" dirty="0">
                <a:solidFill>
                  <a:srgbClr val="FF0000"/>
                </a:solidFill>
              </a:rPr>
              <a:t>계정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만들고 게임을 실행시켜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아이디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비밀번호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입력하고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로그인한다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생성 화면에서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이름</a:t>
            </a:r>
            <a:r>
              <a:rPr lang="en-US" altLang="ko-KR" sz="1800" dirty="0" smtClean="0">
                <a:solidFill>
                  <a:schemeClr val="tx2">
                    <a:lumMod val="50000"/>
                  </a:schemeClr>
                </a:solidFill>
              </a:rPr>
              <a:t>,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성별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클래스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스탯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결정하고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만든다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성별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남자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여자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클래스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기사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요정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군주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스탯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힘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민첩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체력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지능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62373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Value(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나타낼 수 있는지에 대한 여부로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로 판별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97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</a:t>
            </a:r>
            <a:r>
              <a:rPr lang="en-US" altLang="ko-KR" sz="3600" dirty="0" smtClean="0">
                <a:solidFill>
                  <a:srgbClr val="FF0000"/>
                </a:solidFill>
              </a:rPr>
              <a:t>Entity</a:t>
            </a:r>
            <a:r>
              <a:rPr lang="en-US" altLang="ko-KR" sz="3600" dirty="0" smtClean="0"/>
              <a:t>, </a:t>
            </a:r>
            <a:r>
              <a:rPr lang="en-US" altLang="ko-KR" sz="3600" dirty="0" smtClean="0">
                <a:solidFill>
                  <a:srgbClr val="0000FF"/>
                </a:solidFill>
              </a:rPr>
              <a:t>Attribute</a:t>
            </a:r>
            <a:r>
              <a:rPr lang="ko-KR" altLang="en-US" sz="3600" dirty="0" smtClean="0"/>
              <a:t>의</a:t>
            </a:r>
            <a:r>
              <a:rPr lang="en-US" altLang="ko-KR" sz="3600" dirty="0" smtClean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유저는 사이트에 들어가 </a:t>
            </a:r>
            <a:r>
              <a:rPr lang="ko-KR" altLang="en-US" dirty="0">
                <a:solidFill>
                  <a:srgbClr val="FF0000"/>
                </a:solidFill>
              </a:rPr>
              <a:t>계정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만들고 게임을 실행시켜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아이디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비밀번호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입력하고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로그인한다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생성 화면에서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이름</a:t>
            </a:r>
            <a:r>
              <a:rPr lang="en-US" altLang="ko-KR" b="0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성별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클래스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스탯을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결정하고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만든다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성별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남자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여자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클래스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기사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요정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군주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스탯은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힘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민첩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체력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지능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62373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Value(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나타낼 수 있는지에 대한 여부로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로 판별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6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</a:t>
            </a:r>
            <a:r>
              <a:rPr lang="en-US" altLang="ko-KR" sz="3600" dirty="0" smtClean="0">
                <a:solidFill>
                  <a:srgbClr val="FF0000"/>
                </a:solidFill>
              </a:rPr>
              <a:t>Entity</a:t>
            </a:r>
            <a:r>
              <a:rPr lang="en-US" altLang="ko-KR" sz="3600" dirty="0" smtClean="0"/>
              <a:t>, </a:t>
            </a:r>
            <a:r>
              <a:rPr lang="en-US" altLang="ko-KR" sz="3600" dirty="0" smtClean="0">
                <a:solidFill>
                  <a:srgbClr val="0000FF"/>
                </a:solidFill>
              </a:rPr>
              <a:t>Attribute</a:t>
            </a:r>
            <a:r>
              <a:rPr lang="ko-KR" altLang="en-US" sz="3600" dirty="0" smtClean="0"/>
              <a:t>의</a:t>
            </a:r>
            <a:r>
              <a:rPr lang="en-US" altLang="ko-KR" sz="3600" dirty="0" smtClean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유저는 사이트에 들어가 </a:t>
            </a:r>
            <a:r>
              <a:rPr lang="ko-KR" altLang="en-US" dirty="0">
                <a:solidFill>
                  <a:srgbClr val="FF0000"/>
                </a:solidFill>
              </a:rPr>
              <a:t>계정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만들고 게임을 실행시켜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아이디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비밀번호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입력하고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로그인한다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생성 화면에서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이름</a:t>
            </a:r>
            <a:r>
              <a:rPr lang="en-US" altLang="ko-KR" b="0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성별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클래스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스탯을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결정하고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만든다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성별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남자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여자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클래스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기사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요정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군주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스탯은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힘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민첩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체력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지능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6165304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성별은 하나의 </a:t>
            </a:r>
            <a:r>
              <a:rPr lang="en-US" altLang="ko-KR" dirty="0" smtClean="0"/>
              <a:t>Value(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나타낼 수 있는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로 볼 수 있다</a:t>
            </a:r>
            <a:r>
              <a:rPr lang="en-US" altLang="ko-KR" dirty="0" smtClean="0"/>
              <a:t>. Value Type</a:t>
            </a:r>
            <a:r>
              <a:rPr lang="ko-KR" altLang="en-US" dirty="0" smtClean="0"/>
              <a:t>은 선택지이고 값들로는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’, ‘</a:t>
            </a:r>
            <a:r>
              <a:rPr lang="ko-KR" altLang="en-US" dirty="0" smtClean="0"/>
              <a:t>여자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클래스도 마찬가지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비즈니스 구</a:t>
            </a:r>
            <a:r>
              <a:rPr lang="ko-KR" altLang="en-US" sz="4400" dirty="0"/>
              <a:t>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104456"/>
          </a:xfrm>
        </p:spPr>
        <p:txBody>
          <a:bodyPr>
            <a:normAutofit lnSpcReduction="10000"/>
          </a:bodyPr>
          <a:lstStyle/>
          <a:p>
            <a:r>
              <a:rPr lang="ko-KR" altLang="en-US" sz="3600" b="0" dirty="0" smtClean="0"/>
              <a:t>현실세계의 문제들 </a:t>
            </a:r>
            <a:r>
              <a:rPr lang="en-US" altLang="ko-KR" sz="3600" b="0" dirty="0" smtClean="0"/>
              <a:t>(</a:t>
            </a:r>
            <a:r>
              <a:rPr lang="ko-KR" altLang="en-US" sz="3600" b="0" dirty="0" smtClean="0"/>
              <a:t>도메인</a:t>
            </a:r>
            <a:r>
              <a:rPr lang="en-US" altLang="ko-KR" sz="3600" b="0" dirty="0" smtClean="0"/>
              <a:t>)</a:t>
            </a:r>
          </a:p>
          <a:p>
            <a:endParaRPr lang="en-US" altLang="ko-KR" sz="3600" b="0" dirty="0" smtClean="0"/>
          </a:p>
          <a:p>
            <a:r>
              <a:rPr lang="ko-KR" altLang="en-US" sz="3600" b="0" dirty="0" smtClean="0"/>
              <a:t>인사</a:t>
            </a:r>
            <a:r>
              <a:rPr lang="en-US" altLang="ko-KR" sz="3600" b="0" dirty="0" smtClean="0"/>
              <a:t>, </a:t>
            </a:r>
            <a:r>
              <a:rPr lang="ko-KR" altLang="en-US" sz="3600" b="0" dirty="0" smtClean="0"/>
              <a:t>재무회계</a:t>
            </a:r>
            <a:r>
              <a:rPr lang="en-US" altLang="ko-KR" sz="3600" b="0" dirty="0" smtClean="0"/>
              <a:t>, </a:t>
            </a:r>
            <a:r>
              <a:rPr lang="ko-KR" altLang="en-US" sz="3600" b="0" dirty="0" smtClean="0"/>
              <a:t>세무</a:t>
            </a:r>
            <a:r>
              <a:rPr lang="en-US" altLang="ko-KR" sz="3600" b="0" dirty="0" smtClean="0"/>
              <a:t>, </a:t>
            </a:r>
            <a:r>
              <a:rPr lang="ko-KR" altLang="en-US" sz="3600" b="0" dirty="0" smtClean="0"/>
              <a:t>재고관리</a:t>
            </a:r>
            <a:r>
              <a:rPr lang="en-US" altLang="ko-KR" sz="3600" b="0" dirty="0" smtClean="0"/>
              <a:t>, </a:t>
            </a:r>
            <a:r>
              <a:rPr lang="ko-KR" altLang="en-US" sz="3600" b="0" dirty="0" smtClean="0"/>
              <a:t>의료정보 관리</a:t>
            </a:r>
            <a:r>
              <a:rPr lang="en-US" altLang="ko-KR" sz="3600" b="0" dirty="0" smtClean="0"/>
              <a:t>, </a:t>
            </a:r>
            <a:r>
              <a:rPr lang="ko-KR" altLang="en-US" sz="3600" b="0" dirty="0" smtClean="0"/>
              <a:t>게임규칙 등등</a:t>
            </a:r>
            <a:r>
              <a:rPr lang="en-US" altLang="ko-KR" sz="3600" b="0" dirty="0" smtClean="0"/>
              <a:t>…</a:t>
            </a:r>
          </a:p>
          <a:p>
            <a:endParaRPr lang="en-US" altLang="ko-KR" sz="3600" b="0" dirty="0" smtClean="0"/>
          </a:p>
          <a:p>
            <a:r>
              <a:rPr lang="ko-KR" altLang="en-US" sz="3600" b="0" dirty="0" smtClean="0"/>
              <a:t>인간들이 다루는 개념을 컴퓨터로 처리하는 일</a:t>
            </a:r>
            <a:endParaRPr lang="en-US" altLang="ko-KR" sz="3600" b="0" dirty="0" smtClean="0"/>
          </a:p>
          <a:p>
            <a:endParaRPr lang="en-US" altLang="ko-KR" sz="360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</a:t>
            </a:r>
            <a:r>
              <a:rPr lang="en-US" altLang="ko-KR" sz="3600" dirty="0" smtClean="0">
                <a:solidFill>
                  <a:srgbClr val="FF0000"/>
                </a:solidFill>
              </a:rPr>
              <a:t>Entity</a:t>
            </a:r>
            <a:r>
              <a:rPr lang="en-US" altLang="ko-KR" sz="3600" dirty="0" smtClean="0"/>
              <a:t>, </a:t>
            </a:r>
            <a:r>
              <a:rPr lang="en-US" altLang="ko-KR" sz="3600" dirty="0" smtClean="0">
                <a:solidFill>
                  <a:srgbClr val="0000FF"/>
                </a:solidFill>
              </a:rPr>
              <a:t>Attribute</a:t>
            </a:r>
            <a:r>
              <a:rPr lang="ko-KR" altLang="en-US" sz="3600" dirty="0" smtClean="0"/>
              <a:t>의</a:t>
            </a:r>
            <a:r>
              <a:rPr lang="en-US" altLang="ko-KR" sz="3600" dirty="0" smtClean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2952328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생성 화면에서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이름</a:t>
            </a:r>
            <a:r>
              <a:rPr lang="en-US" altLang="ko-KR" b="0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성별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클래스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스탯을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결정하고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만든다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성별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남자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여자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클래스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기사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요정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군주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있고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스탯은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힘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민첩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체력</a:t>
            </a:r>
            <a:r>
              <a:rPr lang="en-US" altLang="ko-KR" b="0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지능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0884" y="5013176"/>
            <a:ext cx="7835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/>
              <a:t>스탯은</a:t>
            </a:r>
            <a:r>
              <a:rPr lang="ko-KR" altLang="en-US" sz="1600" dirty="0" smtClean="0"/>
              <a:t> 캐릭터 </a:t>
            </a:r>
            <a:r>
              <a:rPr lang="en-US" altLang="ko-KR" sz="1600" dirty="0" smtClean="0"/>
              <a:t>Entity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Attribute </a:t>
            </a:r>
            <a:r>
              <a:rPr lang="ko-KR" altLang="en-US" sz="1600" dirty="0" smtClean="0"/>
              <a:t>느낌도 나면서 동시에 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민첩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체력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지능을 </a:t>
            </a:r>
            <a:r>
              <a:rPr lang="en-US" altLang="ko-KR" sz="1600" dirty="0" smtClean="0"/>
              <a:t>Attribute</a:t>
            </a:r>
            <a:r>
              <a:rPr lang="ko-KR" altLang="en-US" sz="1600" dirty="0" smtClean="0"/>
              <a:t>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갖는 </a:t>
            </a:r>
            <a:r>
              <a:rPr lang="en-US" altLang="ko-KR" sz="1600" dirty="0" smtClean="0"/>
              <a:t>Entity</a:t>
            </a:r>
            <a:r>
              <a:rPr lang="ko-KR" altLang="en-US" sz="1600" dirty="0" smtClean="0"/>
              <a:t>의 느낌도 나고 있다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그래서 기획자한테 물어보니 </a:t>
            </a:r>
            <a:r>
              <a:rPr lang="ko-KR" altLang="en-US" sz="1600" dirty="0" err="1" smtClean="0"/>
              <a:t>스탯은</a:t>
            </a:r>
            <a:r>
              <a:rPr lang="ko-KR" altLang="en-US" sz="1600" dirty="0" smtClean="0"/>
              <a:t> 캐릭터 마다 하나 밖에 없는 개념인 것이 밝혀졌다</a:t>
            </a:r>
            <a:r>
              <a:rPr lang="en-US" altLang="ko-KR" sz="1600" dirty="0" smtClean="0"/>
              <a:t>. (</a:t>
            </a:r>
            <a:r>
              <a:rPr lang="ko-KR" altLang="en-US" sz="1600" dirty="0" err="1" smtClean="0"/>
              <a:t>인스턴스가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즉 이것은 그냥 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민첩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체력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지능을 함께 지칭해서 사용하는 기획용어일 뿐이었다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Entity, Attribute</a:t>
            </a:r>
            <a:r>
              <a:rPr lang="ko-KR" altLang="en-US" sz="3600" dirty="0"/>
              <a:t>의</a:t>
            </a:r>
            <a:r>
              <a:rPr lang="en-US" altLang="ko-KR" sz="3600" dirty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288032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는 처음에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마을에서 시작한다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맵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에서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돌아다닐 수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레벨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과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HP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공격력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방어력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있고</a:t>
            </a:r>
            <a:r>
              <a:rPr lang="en-US" altLang="ko-KR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몬스터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잡으면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경험치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얻고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경험치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 쌓이면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레벨업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을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486916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직관으로 </a:t>
            </a:r>
            <a:r>
              <a:rPr lang="en-US" altLang="ko-KR" sz="1600" dirty="0" smtClean="0"/>
              <a:t>Entity</a:t>
            </a:r>
            <a:r>
              <a:rPr lang="ko-KR" altLang="en-US" sz="1600" dirty="0" smtClean="0"/>
              <a:t>임이 확실한데 단서가 없을 경우 기획서에서 </a:t>
            </a:r>
            <a:r>
              <a:rPr lang="en-US" altLang="ko-KR" sz="1600" dirty="0" smtClean="0"/>
              <a:t>Attribute</a:t>
            </a:r>
            <a:r>
              <a:rPr lang="ko-KR" altLang="en-US" sz="1600" dirty="0" smtClean="0"/>
              <a:t>가 빠진 것이 아닌지 의심해본다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‘</a:t>
            </a:r>
            <a:r>
              <a:rPr lang="ko-KR" altLang="en-US" sz="1600" dirty="0" err="1" smtClean="0"/>
              <a:t>맵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이라는 명사는 나의 게임지식으로 </a:t>
            </a:r>
            <a:r>
              <a:rPr lang="en-US" altLang="ko-KR" sz="1600" dirty="0" smtClean="0"/>
              <a:t>Entity</a:t>
            </a:r>
            <a:r>
              <a:rPr lang="ko-KR" altLang="en-US" sz="1600" dirty="0" smtClean="0"/>
              <a:t>가 확실한데 기획서에서 관련 </a:t>
            </a:r>
            <a:r>
              <a:rPr lang="en-US" altLang="ko-KR" sz="1600" dirty="0" smtClean="0"/>
              <a:t>Attribute</a:t>
            </a:r>
            <a:r>
              <a:rPr lang="ko-KR" altLang="en-US" sz="1600" dirty="0" smtClean="0"/>
              <a:t>가 보이지 않아 심증은 가는데 물증이 없는 상태다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담당자에게 추가적인 </a:t>
            </a:r>
            <a:r>
              <a:rPr lang="en-US" altLang="ko-KR" sz="1600" dirty="0" smtClean="0"/>
              <a:t>Attribute</a:t>
            </a:r>
            <a:r>
              <a:rPr lang="ko-KR" altLang="en-US" sz="1600" dirty="0" smtClean="0"/>
              <a:t>가 있는지 물어봤더니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맵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Asset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파일 경로 같은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600" dirty="0" smtClean="0"/>
              <a:t> 그렇다 하여 </a:t>
            </a:r>
            <a:r>
              <a:rPr lang="en-US" altLang="ko-KR" sz="1600" dirty="0" smtClean="0"/>
              <a:t>Entity</a:t>
            </a:r>
            <a:r>
              <a:rPr lang="ko-KR" altLang="en-US" sz="1600" dirty="0" smtClean="0"/>
              <a:t>로 확정시킬 수 있었다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842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Entity, Attribute</a:t>
            </a:r>
            <a:r>
              <a:rPr lang="ko-KR" altLang="en-US" sz="3600" dirty="0"/>
              <a:t>의</a:t>
            </a:r>
            <a:r>
              <a:rPr lang="en-US" altLang="ko-KR" sz="3600" dirty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136905" cy="3254876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는 처음에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마을에서 시작한다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맵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에서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돌아다닐 수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캐릭터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는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레벨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과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HP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공격력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방어력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있고</a:t>
            </a:r>
            <a:r>
              <a:rPr lang="en-US" altLang="ko-KR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몬스터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잡으면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보상경험치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얻고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캐릭터경험치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가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쌓이면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레벨업을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한다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5171708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레벨과 </a:t>
            </a:r>
            <a:r>
              <a:rPr lang="en-US" altLang="ko-KR" sz="1600" dirty="0" smtClean="0"/>
              <a:t>HP</a:t>
            </a:r>
            <a:r>
              <a:rPr lang="ko-KR" altLang="en-US" sz="1600" dirty="0" smtClean="0"/>
              <a:t>는 하나의 </a:t>
            </a:r>
            <a:r>
              <a:rPr lang="en-US" altLang="ko-KR" sz="1600" dirty="0" smtClean="0"/>
              <a:t>Value(</a:t>
            </a:r>
            <a:r>
              <a:rPr lang="ko-KR" altLang="en-US" sz="1600" dirty="0" smtClean="0"/>
              <a:t>값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으로 나타낼 수 있고 그 소유주는 캐릭터 </a:t>
            </a:r>
            <a:r>
              <a:rPr lang="en-US" altLang="ko-KR" sz="1600" dirty="0" smtClean="0"/>
              <a:t>Entity</a:t>
            </a:r>
            <a:r>
              <a:rPr lang="ko-KR" altLang="en-US" sz="1600" dirty="0" smtClean="0"/>
              <a:t>임이 자명했다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공격력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방어력 또한 같은 줄 알았으나 물어보니 이것은 공식이었다</a:t>
            </a:r>
            <a:r>
              <a:rPr lang="en-US" altLang="ko-KR" sz="1600" dirty="0" smtClean="0"/>
              <a:t>.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공격력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캐릭터의 기본 공격력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+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착용한 아이템들의 공격력 총합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ko-KR" altLang="en-US" sz="1600" dirty="0" smtClean="0"/>
              <a:t>그래서 공격력과 방어력은 </a:t>
            </a:r>
            <a:r>
              <a:rPr lang="en-US" altLang="ko-KR" sz="1600" dirty="0" smtClean="0"/>
              <a:t>Attribute </a:t>
            </a:r>
            <a:r>
              <a:rPr lang="ko-KR" altLang="en-US" sz="1600" dirty="0" smtClean="0"/>
              <a:t>후보에서 탈락시켰다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나중에 함수가 될 것이다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95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Entity, Attribute</a:t>
            </a:r>
            <a:r>
              <a:rPr lang="ko-KR" altLang="en-US" sz="3600" dirty="0"/>
              <a:t>의</a:t>
            </a:r>
            <a:r>
              <a:rPr lang="en-US" altLang="ko-KR" sz="3600" dirty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064897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NPC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한테 가서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사거나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퀘스트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받을 수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아이템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을 사려면 </a:t>
            </a:r>
            <a:r>
              <a:rPr lang="ko-KR" altLang="en-US" dirty="0" smtClean="0">
                <a:solidFill>
                  <a:srgbClr val="FF0000"/>
                </a:solidFill>
              </a:rPr>
              <a:t>골드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가 필요하고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무기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사면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공격력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 올라가고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방어구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사면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방어력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이 올라간다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err="1" smtClean="0">
                <a:solidFill>
                  <a:srgbClr val="FF0000"/>
                </a:solidFill>
              </a:rPr>
              <a:t>퀘스트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임무완수하면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보상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으로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과 약간의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경험치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골드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를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얻는다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6165304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어떤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가 존재하는 것은 분명하나 이름이 정확하지 않은 경우가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소통을 통해 정확한 이름을 도출한다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18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</a:t>
            </a:r>
            <a:r>
              <a:rPr lang="en-US" altLang="ko-KR" sz="3600" dirty="0">
                <a:solidFill>
                  <a:srgbClr val="FF0000"/>
                </a:solidFill>
              </a:rPr>
              <a:t>Entity</a:t>
            </a:r>
            <a:r>
              <a:rPr lang="en-US" altLang="ko-KR" sz="3600" dirty="0"/>
              <a:t>, </a:t>
            </a:r>
            <a:r>
              <a:rPr lang="en-US" altLang="ko-KR" sz="3600" dirty="0">
                <a:solidFill>
                  <a:srgbClr val="0000FF"/>
                </a:solidFill>
              </a:rPr>
              <a:t>Attribute</a:t>
            </a:r>
            <a:r>
              <a:rPr lang="ko-KR" altLang="en-US" sz="3600" dirty="0"/>
              <a:t>의</a:t>
            </a:r>
            <a:r>
              <a:rPr lang="en-US" altLang="ko-KR" sz="3600" dirty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064897" cy="424847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NPC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한테 가서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사거나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퀘스트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받을 수 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아이템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을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사려면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구매골드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가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필요하고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무기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사면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공격력증가량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이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올라가고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방어구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아이템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을 사면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방어력증가량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이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올라간다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 err="1" smtClean="0">
                <a:solidFill>
                  <a:srgbClr val="FF0000"/>
                </a:solidFill>
              </a:rPr>
              <a:t>퀘스트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임무완수하면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보상아이템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과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약간의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보상경험치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보상골드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를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얻는다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816"/>
            <a:ext cx="595703" cy="7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1136938"/>
            <a:ext cx="57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6165304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어떤 </a:t>
            </a:r>
            <a:r>
              <a:rPr lang="en-US" altLang="ko-KR" dirty="0"/>
              <a:t>Attribute</a:t>
            </a:r>
            <a:r>
              <a:rPr lang="ko-KR" altLang="en-US" dirty="0"/>
              <a:t>가 존재하는 것은 분명하나 이름이 정확하지 않은 </a:t>
            </a:r>
            <a:r>
              <a:rPr lang="ko-KR" altLang="en-US" dirty="0" smtClean="0"/>
              <a:t>경우도 </a:t>
            </a:r>
            <a:r>
              <a:rPr lang="ko-KR" altLang="en-US" dirty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소통을 통해 정확한 이름을 도출한다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45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1. </a:t>
            </a:r>
            <a:r>
              <a:rPr lang="en-US" altLang="ko-KR" sz="3600" dirty="0">
                <a:solidFill>
                  <a:srgbClr val="FF0000"/>
                </a:solidFill>
              </a:rPr>
              <a:t>Entity</a:t>
            </a:r>
            <a:r>
              <a:rPr lang="en-US" altLang="ko-KR" sz="3600" dirty="0"/>
              <a:t>, </a:t>
            </a:r>
            <a:r>
              <a:rPr lang="en-US" altLang="ko-KR" sz="3600" dirty="0">
                <a:solidFill>
                  <a:srgbClr val="0000FF"/>
                </a:solidFill>
              </a:rPr>
              <a:t>Attribute</a:t>
            </a:r>
            <a:r>
              <a:rPr lang="ko-KR" altLang="en-US" sz="3600" dirty="0"/>
              <a:t>의</a:t>
            </a:r>
            <a:r>
              <a:rPr lang="en-US" altLang="ko-KR" sz="3600" dirty="0"/>
              <a:t>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064897" cy="1584176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 smtClean="0">
                <a:solidFill>
                  <a:srgbClr val="FF0000"/>
                </a:solidFill>
              </a:rPr>
              <a:t>퀘스트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임무완수하면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보상아이템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과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약간의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보상경험치</a:t>
            </a:r>
            <a:r>
              <a:rPr lang="ko-KR" altLang="en-US" b="0" dirty="0" err="1" smtClean="0">
                <a:solidFill>
                  <a:schemeClr val="bg1">
                    <a:lumMod val="50000"/>
                  </a:schemeClr>
                </a:solidFill>
              </a:rPr>
              <a:t>와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보상골드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를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얻는다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3622372"/>
            <a:ext cx="81369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dirty="0" smtClean="0"/>
              <a:t>명사 같은 느낌의 </a:t>
            </a:r>
            <a:r>
              <a:rPr lang="en-US" altLang="ko-KR" sz="2400" dirty="0" smtClean="0"/>
              <a:t>Relationship(</a:t>
            </a:r>
            <a:r>
              <a:rPr lang="ko-KR" altLang="en-US" sz="2400" dirty="0" smtClean="0"/>
              <a:t>관계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이 있을 수 있다</a:t>
            </a:r>
            <a:r>
              <a:rPr lang="en-US" altLang="ko-KR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400" b="1" dirty="0" smtClean="0">
                <a:solidFill>
                  <a:srgbClr val="FF0000"/>
                </a:solidFill>
              </a:rPr>
              <a:t>보상아이템</a:t>
            </a:r>
            <a:r>
              <a:rPr lang="ko-KR" altLang="en-US" sz="2400" dirty="0" smtClean="0"/>
              <a:t>이라는 새로운 </a:t>
            </a:r>
            <a:r>
              <a:rPr lang="en-US" altLang="ko-KR" sz="2400" dirty="0" smtClean="0"/>
              <a:t>Entity</a:t>
            </a:r>
            <a:r>
              <a:rPr lang="ko-KR" altLang="en-US" sz="2400" dirty="0" smtClean="0"/>
              <a:t>가 등장할 것 처럼 보이지만 이것은 사실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퀘스트</a:t>
            </a:r>
            <a:r>
              <a:rPr lang="en-US" altLang="ko-KR" sz="2400" dirty="0" smtClean="0"/>
              <a:t>Entity</a:t>
            </a:r>
            <a:r>
              <a:rPr lang="ko-KR" altLang="en-US" sz="2400" dirty="0" smtClean="0"/>
              <a:t>와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아이템</a:t>
            </a:r>
            <a:r>
              <a:rPr lang="en-US" altLang="ko-KR" sz="2400" dirty="0" smtClean="0"/>
              <a:t>Entity</a:t>
            </a:r>
            <a:r>
              <a:rPr lang="ko-KR" altLang="en-US" sz="2400" dirty="0" smtClean="0"/>
              <a:t>가 </a:t>
            </a:r>
            <a:r>
              <a:rPr lang="ko-KR" altLang="en-US" sz="2400" b="1" dirty="0" smtClean="0"/>
              <a:t>보상</a:t>
            </a:r>
            <a:r>
              <a:rPr lang="ko-KR" altLang="en-US" sz="2400" dirty="0" smtClean="0"/>
              <a:t>이라는 관계를 맺고 있는 형태이다</a:t>
            </a:r>
            <a:r>
              <a:rPr lang="en-US" altLang="ko-KR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그런데 이 관계가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M:M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</a:rPr>
              <a:t>이다보니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보상아이템이라는 하위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Entity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가 탄생하게 된다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이것은 이후에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Relationship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을 발견할 때 탄생시킬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Entity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이지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지금 만들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Entity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는 아니다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2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3600" dirty="0" smtClean="0"/>
              <a:t>도출된 </a:t>
            </a:r>
            <a:r>
              <a:rPr lang="en-US" altLang="ko-KR" sz="3600" dirty="0" smtClean="0"/>
              <a:t>Entity</a:t>
            </a:r>
            <a:endParaRPr lang="ko-KR" altLang="en-US" sz="36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1916832"/>
            <a:ext cx="3888431" cy="4248472"/>
          </a:xfrm>
        </p:spPr>
        <p:txBody>
          <a:bodyPr>
            <a:normAutofit/>
          </a:bodyPr>
          <a:lstStyle/>
          <a:p>
            <a:r>
              <a:rPr lang="ko-KR" altLang="en-US" dirty="0"/>
              <a:t>계정</a:t>
            </a:r>
          </a:p>
          <a:p>
            <a:r>
              <a:rPr lang="ko-KR" altLang="en-US" dirty="0"/>
              <a:t>캐릭터</a:t>
            </a:r>
          </a:p>
          <a:p>
            <a:r>
              <a:rPr lang="ko-KR" altLang="en-US" dirty="0" err="1" smtClean="0"/>
              <a:t>몬스터</a:t>
            </a:r>
            <a:endParaRPr lang="en-US" altLang="ko-KR" dirty="0"/>
          </a:p>
          <a:p>
            <a:r>
              <a:rPr lang="ko-KR" altLang="en-US" dirty="0" err="1" smtClean="0"/>
              <a:t>맵</a:t>
            </a:r>
            <a:endParaRPr lang="en-US" altLang="ko-KR" dirty="0" smtClean="0"/>
          </a:p>
          <a:p>
            <a:r>
              <a:rPr lang="en-US" altLang="ko-KR" dirty="0"/>
              <a:t>NPC</a:t>
            </a:r>
          </a:p>
          <a:p>
            <a:r>
              <a:rPr lang="ko-KR" altLang="en-US" dirty="0" smtClean="0"/>
              <a:t>아이템</a:t>
            </a:r>
            <a:endParaRPr lang="ko-KR" altLang="en-US" dirty="0"/>
          </a:p>
          <a:p>
            <a:r>
              <a:rPr lang="ko-KR" altLang="en-US" dirty="0" smtClean="0"/>
              <a:t>무기 </a:t>
            </a:r>
            <a:r>
              <a:rPr lang="ko-KR" altLang="en-US" dirty="0"/>
              <a:t>아이템 </a:t>
            </a:r>
            <a:r>
              <a:rPr lang="en-US" altLang="ko-KR" dirty="0"/>
              <a:t>(subtype)</a:t>
            </a:r>
          </a:p>
          <a:p>
            <a:r>
              <a:rPr lang="ko-KR" altLang="en-US" dirty="0" err="1"/>
              <a:t>방어구</a:t>
            </a:r>
            <a:r>
              <a:rPr lang="ko-KR" altLang="en-US" dirty="0"/>
              <a:t> 아이템 </a:t>
            </a:r>
            <a:r>
              <a:rPr lang="en-US" altLang="ko-KR" dirty="0"/>
              <a:t>(subtype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퀘스트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1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3588" y="148478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3138978"/>
            <a:ext cx="1512168" cy="33216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604208" y="1484784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71800" y="1493089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717504" y="1484784"/>
            <a:ext cx="1512168" cy="3960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604208" y="3217813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3588" y="148478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계정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63588" y="313966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캐릭터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604208" y="1477849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맵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150208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NPC</a:t>
            </a:r>
            <a:endParaRPr lang="ko-KR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716016" y="1493089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아이템</a:t>
            </a:r>
            <a:endParaRPr lang="ko-KR" alt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04208" y="3217813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퀘스트</a:t>
            </a:r>
            <a:endParaRPr lang="ko-KR" altLang="en-US" sz="24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896924" y="2996954"/>
            <a:ext cx="1153328" cy="1037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895436" y="3005259"/>
            <a:ext cx="11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무기</a:t>
            </a:r>
            <a:endParaRPr lang="ko-KR" altLang="en-US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896924" y="4221090"/>
            <a:ext cx="1153328" cy="1037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95436" y="4229395"/>
            <a:ext cx="11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방어구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07604" y="194415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endParaRPr lang="en-US" altLang="ko-KR" dirty="0" smtClean="0"/>
          </a:p>
          <a:p>
            <a:r>
              <a:rPr lang="ko-KR" altLang="en-US" dirty="0" smtClean="0"/>
              <a:t>비밀번</a:t>
            </a:r>
            <a:r>
              <a:rPr lang="ko-KR" altLang="en-US" dirty="0"/>
              <a:t>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11072" y="3598346"/>
            <a:ext cx="1368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</a:t>
            </a:r>
            <a:endParaRPr lang="en-US" altLang="ko-KR" dirty="0" smtClean="0"/>
          </a:p>
          <a:p>
            <a:r>
              <a:rPr lang="ko-KR" altLang="en-US" dirty="0" smtClean="0"/>
              <a:t>성별</a:t>
            </a:r>
            <a:endParaRPr lang="en-US" altLang="ko-KR" dirty="0" smtClean="0"/>
          </a:p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 smtClean="0"/>
              <a:t>힘</a:t>
            </a:r>
            <a:endParaRPr lang="en-US" altLang="ko-KR" dirty="0" smtClean="0"/>
          </a:p>
          <a:p>
            <a:r>
              <a:rPr lang="ko-KR" altLang="en-US" dirty="0" smtClean="0"/>
              <a:t>민첩</a:t>
            </a:r>
            <a:endParaRPr lang="en-US" altLang="ko-KR" dirty="0" smtClean="0"/>
          </a:p>
          <a:p>
            <a:r>
              <a:rPr lang="ko-KR" altLang="en-US" dirty="0" smtClean="0"/>
              <a:t>체력</a:t>
            </a:r>
            <a:endParaRPr lang="en-US" altLang="ko-KR" dirty="0" smtClean="0"/>
          </a:p>
          <a:p>
            <a:r>
              <a:rPr lang="ko-KR" altLang="en-US" dirty="0" smtClean="0"/>
              <a:t>지능</a:t>
            </a:r>
            <a:endParaRPr lang="en-US" altLang="ko-KR" dirty="0" smtClean="0"/>
          </a:p>
          <a:p>
            <a:r>
              <a:rPr lang="ko-KR" altLang="en-US" dirty="0" smtClean="0"/>
              <a:t>레벨</a:t>
            </a:r>
            <a:endParaRPr lang="en-US" altLang="ko-KR" dirty="0" smtClean="0"/>
          </a:p>
          <a:p>
            <a:r>
              <a:rPr lang="en-US" altLang="ko-KR" dirty="0" smtClean="0"/>
              <a:t>HP</a:t>
            </a:r>
          </a:p>
          <a:p>
            <a:r>
              <a:rPr lang="ko-KR" altLang="en-US" dirty="0" smtClean="0"/>
              <a:t>경험치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860032" y="1973741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</a:t>
            </a:r>
            <a:endParaRPr lang="en-US" altLang="ko-KR" dirty="0" smtClean="0"/>
          </a:p>
          <a:p>
            <a:r>
              <a:rPr lang="ko-KR" altLang="en-US" dirty="0" smtClean="0"/>
              <a:t>구매골</a:t>
            </a:r>
            <a:r>
              <a:rPr lang="ko-KR" altLang="en-US" dirty="0"/>
              <a:t>드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5004048" y="3374591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공격력증가량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004048" y="457876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방</a:t>
            </a:r>
            <a:r>
              <a:rPr lang="ko-KR" altLang="en-US" sz="1200" dirty="0" err="1"/>
              <a:t>어</a:t>
            </a:r>
            <a:r>
              <a:rPr lang="ko-KR" altLang="en-US" sz="1200" dirty="0" err="1" smtClean="0"/>
              <a:t>력증가량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915816" y="199714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</a:t>
            </a:r>
            <a:endParaRPr lang="en-US" altLang="ko-KR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6732240" y="1990581"/>
            <a:ext cx="1440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</a:t>
            </a:r>
            <a:endParaRPr lang="en-US" altLang="ko-KR" dirty="0" smtClean="0"/>
          </a:p>
          <a:p>
            <a:r>
              <a:rPr lang="ko-KR" altLang="en-US" sz="1600" dirty="0" err="1" smtClean="0"/>
              <a:t>레벨에셋경로</a:t>
            </a:r>
            <a:endParaRPr lang="en-US" altLang="ko-KR" sz="16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732240" y="3664671"/>
            <a:ext cx="1440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</a:t>
            </a:r>
            <a:endParaRPr lang="en-US" altLang="ko-KR" dirty="0" smtClean="0"/>
          </a:p>
          <a:p>
            <a:r>
              <a:rPr lang="ko-KR" altLang="en-US" sz="1600" dirty="0" err="1" smtClean="0"/>
              <a:t>보상경험치</a:t>
            </a:r>
            <a:endParaRPr lang="en-US" altLang="ko-KR" sz="1600" dirty="0" smtClean="0"/>
          </a:p>
          <a:p>
            <a:r>
              <a:rPr lang="ko-KR" altLang="en-US" sz="1600" dirty="0" smtClean="0"/>
              <a:t>보상골</a:t>
            </a:r>
            <a:r>
              <a:rPr lang="ko-KR" altLang="en-US" sz="1600" dirty="0"/>
              <a:t>드</a:t>
            </a:r>
            <a:endParaRPr lang="en-US" altLang="ko-KR" sz="16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278034" y="980728"/>
            <a:ext cx="663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ERD</a:t>
            </a:r>
            <a:r>
              <a:rPr lang="ko-KR" altLang="en-US" dirty="0" smtClean="0"/>
              <a:t>로 표현해보자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2768764" y="3114648"/>
            <a:ext cx="1512168" cy="20425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768764" y="312364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몬스터</a:t>
            </a:r>
            <a:endParaRPr lang="ko-KR" alt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912780" y="3618707"/>
            <a:ext cx="1368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</a:t>
            </a:r>
            <a:endParaRPr lang="en-US" altLang="ko-KR" dirty="0" smtClean="0"/>
          </a:p>
          <a:p>
            <a:r>
              <a:rPr lang="en-US" altLang="ko-KR" dirty="0" smtClean="0"/>
              <a:t>HP</a:t>
            </a:r>
          </a:p>
          <a:p>
            <a:r>
              <a:rPr lang="ko-KR" altLang="en-US" dirty="0" smtClean="0"/>
              <a:t>공격력</a:t>
            </a:r>
            <a:endParaRPr lang="en-US" altLang="ko-KR" dirty="0" smtClean="0"/>
          </a:p>
          <a:p>
            <a:r>
              <a:rPr lang="ko-KR" altLang="en-US" dirty="0" smtClean="0"/>
              <a:t>방어력</a:t>
            </a:r>
            <a:endParaRPr lang="en-US" altLang="ko-KR" dirty="0" smtClean="0"/>
          </a:p>
          <a:p>
            <a:r>
              <a:rPr lang="ko-KR" altLang="en-US" dirty="0" err="1" smtClean="0"/>
              <a:t>보상경험치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30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2. </a:t>
            </a:r>
            <a:r>
              <a:rPr lang="ko-KR" altLang="en-US" sz="3600" dirty="0" smtClean="0"/>
              <a:t>도출된</a:t>
            </a:r>
            <a:r>
              <a:rPr lang="en-US" altLang="ko-KR" sz="3600" dirty="0"/>
              <a:t> </a:t>
            </a:r>
            <a:r>
              <a:rPr lang="en-US" altLang="ko-KR" sz="3600" dirty="0" smtClean="0"/>
              <a:t>Entity</a:t>
            </a:r>
            <a:r>
              <a:rPr lang="ko-KR" altLang="en-US" sz="3600" dirty="0" smtClean="0"/>
              <a:t>를 테이블로 표현</a:t>
            </a:r>
            <a:endParaRPr lang="ko-KR" altLang="en-US" sz="36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" y="1705223"/>
            <a:ext cx="9025408" cy="1285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" y="3068960"/>
            <a:ext cx="72580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내용 개체 틀 4"/>
          <p:cNvSpPr>
            <a:spLocks noGrp="1"/>
          </p:cNvSpPr>
          <p:nvPr>
            <p:ph sz="quarter" idx="14"/>
          </p:nvPr>
        </p:nvSpPr>
        <p:spPr>
          <a:xfrm>
            <a:off x="250825" y="4653136"/>
            <a:ext cx="8642350" cy="17281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0" dirty="0" smtClean="0"/>
              <a:t>일단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Relationship(</a:t>
            </a:r>
            <a:r>
              <a:rPr lang="ko-KR" altLang="en-US" b="0" dirty="0" smtClean="0"/>
              <a:t>관계</a:t>
            </a:r>
            <a:r>
              <a:rPr lang="en-US" altLang="ko-KR" b="0" dirty="0" smtClean="0"/>
              <a:t>)</a:t>
            </a:r>
            <a:r>
              <a:rPr lang="ko-KR" altLang="en-US" b="0" dirty="0" smtClean="0"/>
              <a:t>를 찾기 전에 도출된 </a:t>
            </a:r>
            <a:r>
              <a:rPr lang="en-US" altLang="ko-KR" b="0" dirty="0" smtClean="0"/>
              <a:t>Entity</a:t>
            </a:r>
            <a:r>
              <a:rPr lang="ko-KR" altLang="en-US" b="0" dirty="0" smtClean="0"/>
              <a:t>들로 테이블을 구성해보고 사례 데이터</a:t>
            </a:r>
            <a:r>
              <a:rPr lang="en-US" altLang="ko-KR" b="0" dirty="0" smtClean="0"/>
              <a:t>(example instances)</a:t>
            </a:r>
            <a:r>
              <a:rPr lang="ko-KR" altLang="en-US" b="0" dirty="0" smtClean="0"/>
              <a:t>를 작성해본다</a:t>
            </a:r>
            <a:r>
              <a:rPr lang="en-US" altLang="ko-KR" b="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0" dirty="0" smtClean="0"/>
              <a:t>이 데이터들은 구체적인 </a:t>
            </a:r>
            <a:r>
              <a:rPr lang="en-US" altLang="ko-KR" b="0" dirty="0" smtClean="0"/>
              <a:t>Relationship(</a:t>
            </a:r>
            <a:r>
              <a:rPr lang="ko-KR" altLang="en-US" b="0" dirty="0" smtClean="0"/>
              <a:t>관계</a:t>
            </a:r>
            <a:r>
              <a:rPr lang="en-US" altLang="ko-KR" b="0" dirty="0" smtClean="0"/>
              <a:t>)</a:t>
            </a:r>
            <a:r>
              <a:rPr lang="ko-KR" altLang="en-US" b="0" dirty="0" smtClean="0"/>
              <a:t>을 찾을 때도 도움이 될 것이다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29590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 smtClean="0"/>
              <a:t>검</a:t>
            </a:r>
            <a:r>
              <a:rPr lang="ko-KR" altLang="en-US" sz="3600" dirty="0"/>
              <a:t>증</a:t>
            </a:r>
            <a:r>
              <a:rPr lang="en-US" altLang="ko-KR" sz="3600" dirty="0" smtClean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4"/>
          </p:nvPr>
        </p:nvSpPr>
        <p:spPr>
          <a:xfrm>
            <a:off x="250825" y="1844824"/>
            <a:ext cx="8642350" cy="432048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Entity Matrix – </a:t>
            </a:r>
            <a:r>
              <a:rPr lang="ko-KR" altLang="en-US" dirty="0" smtClean="0"/>
              <a:t>각각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Entity</a:t>
            </a:r>
            <a:r>
              <a:rPr lang="ko-KR" altLang="en-US" dirty="0"/>
              <a:t> </a:t>
            </a:r>
            <a:r>
              <a:rPr lang="ko-KR" altLang="en-US" dirty="0" smtClean="0"/>
              <a:t>관계를 하나하나씩 다 살펴본다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348880"/>
            <a:ext cx="8266113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6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막히는 부분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2736304"/>
          </a:xfrm>
        </p:spPr>
        <p:txBody>
          <a:bodyPr>
            <a:normAutofit/>
          </a:bodyPr>
          <a:lstStyle/>
          <a:p>
            <a:r>
              <a:rPr lang="ko-KR" altLang="en-US" sz="3600" b="0" dirty="0" smtClean="0"/>
              <a:t>수학</a:t>
            </a:r>
            <a:endParaRPr lang="en-US" altLang="ko-KR" sz="3600" b="0" dirty="0" smtClean="0"/>
          </a:p>
          <a:p>
            <a:r>
              <a:rPr lang="en-US" altLang="ko-KR" sz="3600" b="0" dirty="0" smtClean="0"/>
              <a:t>API </a:t>
            </a:r>
            <a:r>
              <a:rPr lang="ko-KR" altLang="en-US" sz="3600" b="0" dirty="0" smtClean="0"/>
              <a:t>사용법</a:t>
            </a:r>
            <a:endParaRPr lang="en-US" altLang="ko-KR" sz="3600" b="0" dirty="0" smtClean="0"/>
          </a:p>
          <a:p>
            <a:r>
              <a:rPr lang="ko-KR" altLang="en-US" sz="3600" b="0" dirty="0" smtClean="0"/>
              <a:t>하드웨어 활용</a:t>
            </a:r>
            <a:endParaRPr lang="en-US" altLang="ko-KR" sz="3600" b="0" dirty="0" smtClean="0"/>
          </a:p>
          <a:p>
            <a:r>
              <a:rPr lang="ko-KR" altLang="en-US" sz="3600" dirty="0" smtClean="0"/>
              <a:t>비즈니스 구현</a:t>
            </a:r>
            <a:endParaRPr lang="ko-KR" altLang="en-US" sz="36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3861048"/>
            <a:ext cx="3600400" cy="792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9672" y="4653136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/>
              <a:t>ㄴ</a:t>
            </a:r>
            <a:r>
              <a:rPr lang="ko-KR" altLang="en-US" sz="3600" b="1" dirty="0" smtClean="0"/>
              <a:t> 이건 순전히 내 몫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196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4"/>
          </p:nvPr>
        </p:nvSpPr>
        <p:spPr>
          <a:xfrm>
            <a:off x="250825" y="1844824"/>
            <a:ext cx="8642350" cy="453650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동사</a:t>
            </a:r>
            <a:r>
              <a:rPr lang="ko-KR" altLang="en-US" dirty="0" smtClean="0"/>
              <a:t>에서 관계의 힌트를 얻는다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 err="1"/>
              <a:t>로그인한다</a:t>
            </a:r>
            <a:r>
              <a:rPr lang="en-US" altLang="ko-KR" sz="24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/>
              <a:t>캐릭터를 만든다</a:t>
            </a:r>
            <a:r>
              <a:rPr lang="en-US" altLang="ko-KR" sz="2400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 err="1"/>
              <a:t>맵에</a:t>
            </a:r>
            <a:r>
              <a:rPr lang="ko-KR" altLang="en-US" sz="2400" dirty="0"/>
              <a:t> 돌아다닐 수 있다</a:t>
            </a:r>
            <a:r>
              <a:rPr lang="en-US" altLang="ko-KR" sz="24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 smtClean="0"/>
              <a:t>아이템을 </a:t>
            </a:r>
            <a:r>
              <a:rPr lang="ko-KR" altLang="en-US" sz="2400" dirty="0"/>
              <a:t>산다</a:t>
            </a:r>
            <a:r>
              <a:rPr lang="en-US" altLang="ko-KR" sz="24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 err="1" smtClean="0"/>
              <a:t>퀘스트를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받는다</a:t>
            </a:r>
            <a:r>
              <a:rPr lang="en-US" altLang="ko-KR" sz="2400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2400" dirty="0" smtClean="0"/>
              <a:t>보상으로 </a:t>
            </a:r>
            <a:r>
              <a:rPr lang="ko-KR" altLang="en-US" sz="2400" dirty="0"/>
              <a:t>얻는다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b="0" dirty="0" smtClean="0"/>
              <a:t>기획서를 볼 때 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주어 </a:t>
            </a:r>
            <a:r>
              <a:rPr lang="en-US" altLang="ko-KR" b="0" dirty="0" smtClean="0"/>
              <a:t>– </a:t>
            </a:r>
            <a:r>
              <a:rPr lang="ko-KR" altLang="en-US" b="0" dirty="0" smtClean="0"/>
              <a:t>동사 </a:t>
            </a:r>
            <a:r>
              <a:rPr lang="en-US" altLang="ko-KR" b="0" dirty="0" smtClean="0"/>
              <a:t>– </a:t>
            </a:r>
            <a:r>
              <a:rPr lang="ko-KR" altLang="en-US" b="0" dirty="0" smtClean="0"/>
              <a:t>목적어</a:t>
            </a:r>
            <a:r>
              <a:rPr lang="en-US" altLang="ko-KR" b="0" dirty="0" smtClean="0"/>
              <a:t>) </a:t>
            </a:r>
            <a:r>
              <a:rPr lang="ko-KR" altLang="en-US" b="0" dirty="0" smtClean="0"/>
              <a:t>관점으로 살펴보면 잘 찾을 수 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주어와 목적어가 결국 </a:t>
            </a:r>
            <a:r>
              <a:rPr lang="en-US" altLang="ko-KR" b="0" dirty="0" smtClean="0"/>
              <a:t>Entity</a:t>
            </a:r>
            <a:r>
              <a:rPr lang="ko-KR" altLang="en-US" b="0" dirty="0" smtClean="0"/>
              <a:t>가 될 것이다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주어와 목적어 둘 중 하나가 생략된 문장 형태가 많으니 유심히 살펴봐야</a:t>
            </a:r>
            <a:r>
              <a:rPr lang="en-US" altLang="ko-KR" b="0" dirty="0"/>
              <a:t> </a:t>
            </a:r>
            <a:r>
              <a:rPr lang="ko-KR" altLang="en-US" b="0" dirty="0" smtClean="0"/>
              <a:t>한다</a:t>
            </a:r>
            <a:r>
              <a:rPr lang="en-US" altLang="ko-KR" b="0" dirty="0" smtClean="0"/>
              <a:t>.</a:t>
            </a:r>
            <a:endParaRPr lang="en-US" altLang="ko-KR" b="0" dirty="0"/>
          </a:p>
          <a:p>
            <a:pPr>
              <a:lnSpc>
                <a:spcPct val="120000"/>
              </a:lnSpc>
            </a:pPr>
            <a:endParaRPr lang="en-US" altLang="ko-KR" b="0" dirty="0" smtClean="0"/>
          </a:p>
          <a:p>
            <a:pPr>
              <a:lnSpc>
                <a:spcPct val="120000"/>
              </a:lnSpc>
            </a:pPr>
            <a:r>
              <a:rPr lang="ko-KR" altLang="en-US" b="0" dirty="0" smtClean="0"/>
              <a:t>존재 종속성을 확인한다</a:t>
            </a:r>
            <a:r>
              <a:rPr lang="en-US" altLang="ko-KR" b="0" dirty="0"/>
              <a:t> 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누가 부모고 누가 자식이냐</a:t>
            </a:r>
            <a:r>
              <a:rPr lang="en-US" altLang="ko-KR" b="0" dirty="0" smtClean="0"/>
              <a:t>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9776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4"/>
          </p:nvPr>
        </p:nvSpPr>
        <p:spPr>
          <a:xfrm>
            <a:off x="250825" y="1844824"/>
            <a:ext cx="8642350" cy="43204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b="0" dirty="0" smtClean="0"/>
              <a:t>Entity Matrix – </a:t>
            </a:r>
            <a:r>
              <a:rPr lang="ko-KR" altLang="en-US" b="0" dirty="0" smtClean="0"/>
              <a:t>정답은 없다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기획에서 관계가 있으라 하면 관계가 있게 되는 것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3" y="2342852"/>
            <a:ext cx="8266113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02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7565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계정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캐릭터</a:t>
            </a:r>
            <a:endParaRPr lang="ko-KR" altLang="en-US" sz="2400" b="1" dirty="0"/>
          </a:p>
        </p:txBody>
      </p:sp>
      <p:cxnSp>
        <p:nvCxnSpPr>
          <p:cNvPr id="11" name="직선 연결선 10"/>
          <p:cNvCxnSpPr/>
          <p:nvPr/>
        </p:nvCxnSpPr>
        <p:spPr>
          <a:xfrm flipH="1" flipV="1">
            <a:off x="4541520" y="3156505"/>
            <a:ext cx="1595394" cy="1018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575227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996188" y="3156505"/>
            <a:ext cx="156819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5227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5748229" y="2780038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95427" y="2752803"/>
            <a:ext cx="37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28196" y="275280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소유한다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91616" y="320368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소유된다</a:t>
            </a:r>
            <a:endParaRPr lang="ko-KR" altLang="en-US" dirty="0"/>
          </a:p>
        </p:txBody>
      </p:sp>
      <p:sp>
        <p:nvSpPr>
          <p:cNvPr id="24" name="내용 개체 틀 4"/>
          <p:cNvSpPr>
            <a:spLocks noGrp="1"/>
          </p:cNvSpPr>
          <p:nvPr>
            <p:ph sz="quarter" idx="14"/>
          </p:nvPr>
        </p:nvSpPr>
        <p:spPr>
          <a:xfrm>
            <a:off x="703984" y="4725144"/>
            <a:ext cx="7684440" cy="1224136"/>
          </a:xfrm>
        </p:spPr>
        <p:txBody>
          <a:bodyPr>
            <a:normAutofit fontScale="92500"/>
          </a:bodyPr>
          <a:lstStyle/>
          <a:p>
            <a:r>
              <a:rPr lang="ko-KR" altLang="en-US" b="0" dirty="0" smtClean="0"/>
              <a:t>계정은 </a:t>
            </a:r>
            <a:r>
              <a:rPr lang="en-US" altLang="ko-KR" b="0" dirty="0" smtClean="0"/>
              <a:t>5</a:t>
            </a:r>
            <a:r>
              <a:rPr lang="ko-KR" altLang="en-US" b="0" dirty="0" smtClean="0"/>
              <a:t>개의 캐릭터를 소유할 수 있거나 없을 수도 있다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캐릭터는 반드시 계정이 있어야 하고 캐릭터는 하나</a:t>
            </a:r>
            <a:r>
              <a:rPr lang="ko-KR" altLang="en-US" b="0" dirty="0"/>
              <a:t>의</a:t>
            </a:r>
            <a:r>
              <a:rPr lang="ko-KR" altLang="en-US" b="0" dirty="0" smtClean="0"/>
              <a:t> 계정에 귀속된다</a:t>
            </a:r>
            <a:r>
              <a:rPr lang="en-US" altLang="ko-KR" b="0" dirty="0" smtClean="0"/>
              <a:t>.</a:t>
            </a:r>
          </a:p>
          <a:p>
            <a:endParaRPr lang="en-US" altLang="ko-KR" b="0" dirty="0" smtClean="0"/>
          </a:p>
          <a:p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27639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7565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캐릭터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맵</a:t>
            </a:r>
            <a:endParaRPr lang="ko-KR" altLang="en-US" sz="2400" b="1" dirty="0"/>
          </a:p>
        </p:txBody>
      </p:sp>
      <p:cxnSp>
        <p:nvCxnSpPr>
          <p:cNvPr id="11" name="직선 연결선 10"/>
          <p:cNvCxnSpPr/>
          <p:nvPr/>
        </p:nvCxnSpPr>
        <p:spPr>
          <a:xfrm flipH="1" flipV="1">
            <a:off x="2975228" y="3141078"/>
            <a:ext cx="1595394" cy="1018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987824" y="3162520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587984" y="3150016"/>
            <a:ext cx="156819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987824" y="2784047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75856" y="275280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</a:t>
            </a:r>
            <a:r>
              <a:rPr lang="ko-KR" altLang="en-US" dirty="0"/>
              <a:t>치</a:t>
            </a:r>
            <a:r>
              <a:rPr lang="ko-KR" altLang="en-US" dirty="0" smtClean="0"/>
              <a:t>한다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28408" y="3176279"/>
            <a:ext cx="132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입장받는다</a:t>
            </a:r>
            <a:endParaRPr lang="ko-KR" altLang="en-US" dirty="0"/>
          </a:p>
        </p:txBody>
      </p:sp>
      <p:sp>
        <p:nvSpPr>
          <p:cNvPr id="24" name="내용 개체 틀 4"/>
          <p:cNvSpPr>
            <a:spLocks noGrp="1"/>
          </p:cNvSpPr>
          <p:nvPr>
            <p:ph sz="quarter" idx="14"/>
          </p:nvPr>
        </p:nvSpPr>
        <p:spPr>
          <a:xfrm>
            <a:off x="703984" y="4725144"/>
            <a:ext cx="7684440" cy="1728192"/>
          </a:xfrm>
        </p:spPr>
        <p:txBody>
          <a:bodyPr>
            <a:normAutofit lnSpcReduction="10000"/>
          </a:bodyPr>
          <a:lstStyle/>
          <a:p>
            <a:r>
              <a:rPr lang="ko-KR" altLang="en-US" b="0" dirty="0" smtClean="0"/>
              <a:t>캐릭터는 반드시 </a:t>
            </a:r>
            <a:r>
              <a:rPr lang="ko-KR" altLang="en-US" b="0" dirty="0" err="1" smtClean="0"/>
              <a:t>맵</a:t>
            </a:r>
            <a:r>
              <a:rPr lang="ko-KR" altLang="en-US" b="0" dirty="0" smtClean="0"/>
              <a:t> 안에 들어가 있어야 한다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err="1" smtClean="0"/>
              <a:t>맵에는</a:t>
            </a:r>
            <a:r>
              <a:rPr lang="ko-KR" altLang="en-US" b="0" dirty="0" smtClean="0"/>
              <a:t> 캐릭터가 하나도 없을 수 있다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캐릭터는 하나의 </a:t>
            </a:r>
            <a:r>
              <a:rPr lang="ko-KR" altLang="en-US" b="0" dirty="0" err="1" smtClean="0"/>
              <a:t>맵에만</a:t>
            </a:r>
            <a:r>
              <a:rPr lang="ko-KR" altLang="en-US" b="0" dirty="0" smtClean="0"/>
              <a:t> 들어간다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하나의 </a:t>
            </a:r>
            <a:r>
              <a:rPr lang="ko-KR" altLang="en-US" b="0" dirty="0" err="1" smtClean="0"/>
              <a:t>맵에는</a:t>
            </a:r>
            <a:r>
              <a:rPr lang="ko-KR" altLang="en-US" b="0" dirty="0" smtClean="0"/>
              <a:t> 여러 개의 캐릭터가 위치할 수 있다</a:t>
            </a:r>
            <a:r>
              <a:rPr lang="en-US" altLang="ko-KR" b="0" dirty="0" smtClean="0"/>
              <a:t>.</a:t>
            </a:r>
          </a:p>
          <a:p>
            <a:endParaRPr lang="en-US" altLang="ko-KR" b="0" dirty="0" smtClean="0"/>
          </a:p>
          <a:p>
            <a:endParaRPr lang="ko-KR" altLang="en-US" b="0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772925" y="2403676"/>
            <a:ext cx="191252" cy="38037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81784" y="1772816"/>
            <a:ext cx="563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Position</a:t>
            </a:r>
            <a:r>
              <a:rPr lang="ko-KR" altLang="en-US" dirty="0" smtClean="0"/>
              <a:t>이라는 추가적인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를 도출시킬 수 있다</a:t>
            </a:r>
            <a:r>
              <a:rPr lang="en-US" altLang="ko-KR" dirty="0" smtClean="0"/>
              <a:t>.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맵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위에 어느 위치에 위치하겠다는 것이냐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?)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7565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캐릭터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아이템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27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5227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1784" y="2595372"/>
            <a:ext cx="132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습득한다</a:t>
            </a:r>
            <a:endParaRPr lang="ko-KR" altLang="en-US" dirty="0"/>
          </a:p>
        </p:txBody>
      </p:sp>
      <p:sp>
        <p:nvSpPr>
          <p:cNvPr id="24" name="내용 개체 틀 4"/>
          <p:cNvSpPr>
            <a:spLocks noGrp="1"/>
          </p:cNvSpPr>
          <p:nvPr>
            <p:ph sz="quarter" idx="14"/>
          </p:nvPr>
        </p:nvSpPr>
        <p:spPr>
          <a:xfrm>
            <a:off x="703984" y="4725144"/>
            <a:ext cx="7828456" cy="1152128"/>
          </a:xfrm>
        </p:spPr>
        <p:txBody>
          <a:bodyPr>
            <a:normAutofit fontScale="92500"/>
          </a:bodyPr>
          <a:lstStyle/>
          <a:p>
            <a:r>
              <a:rPr lang="en-US" altLang="ko-KR" b="0" dirty="0" smtClean="0"/>
              <a:t>M : M </a:t>
            </a:r>
            <a:r>
              <a:rPr lang="ko-KR" altLang="en-US" b="0" dirty="0" smtClean="0"/>
              <a:t>관계는 물리적으로 표현할 수 없다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그래서 중간에 </a:t>
            </a:r>
            <a:r>
              <a:rPr lang="en-US" altLang="ko-KR" b="0" dirty="0" smtClean="0"/>
              <a:t>Entity</a:t>
            </a:r>
            <a:r>
              <a:rPr lang="ko-KR" altLang="en-US" b="0" dirty="0" smtClean="0"/>
              <a:t>를 하나 만들어서 </a:t>
            </a:r>
            <a:r>
              <a:rPr lang="en-US" altLang="ko-KR" b="0" dirty="0" smtClean="0"/>
              <a:t>1:M </a:t>
            </a:r>
            <a:r>
              <a:rPr lang="ko-KR" altLang="en-US" b="0" dirty="0" smtClean="0"/>
              <a:t>관계로 풀어준다</a:t>
            </a:r>
            <a:r>
              <a:rPr lang="en-US" altLang="ko-KR" b="0" dirty="0" smtClean="0"/>
              <a:t>.</a:t>
            </a:r>
          </a:p>
          <a:p>
            <a:endParaRPr lang="ko-KR" altLang="en-US" b="0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98782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8704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19792" y="3140415"/>
            <a:ext cx="3129548" cy="21885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84392" y="3212976"/>
            <a:ext cx="132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소유당한다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7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3629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캐릭터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아이템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39199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9199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내용 개체 틀 4"/>
          <p:cNvSpPr>
            <a:spLocks noGrp="1"/>
          </p:cNvSpPr>
          <p:nvPr>
            <p:ph sz="quarter" idx="14"/>
          </p:nvPr>
        </p:nvSpPr>
        <p:spPr>
          <a:xfrm>
            <a:off x="395536" y="4221088"/>
            <a:ext cx="8280920" cy="2232248"/>
          </a:xfrm>
        </p:spPr>
        <p:txBody>
          <a:bodyPr>
            <a:normAutofit/>
          </a:bodyPr>
          <a:lstStyle/>
          <a:p>
            <a:r>
              <a:rPr lang="en-US" altLang="ko-KR" sz="1800" b="0" dirty="0" smtClean="0"/>
              <a:t>M : M </a:t>
            </a:r>
            <a:r>
              <a:rPr lang="ko-KR" altLang="en-US" sz="1800" b="0" dirty="0" smtClean="0"/>
              <a:t>관계를 </a:t>
            </a:r>
            <a:r>
              <a:rPr lang="ko-KR" altLang="en-US" sz="1800" b="0" dirty="0" err="1" smtClean="0"/>
              <a:t>풀다보면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Class – Instance </a:t>
            </a:r>
            <a:r>
              <a:rPr lang="ko-KR" altLang="en-US" sz="1800" b="0" dirty="0" smtClean="0"/>
              <a:t>패턴이 보여지는 경우가 많다</a:t>
            </a:r>
            <a:r>
              <a:rPr lang="en-US" altLang="ko-KR" sz="1800" b="0" dirty="0" smtClean="0"/>
              <a:t>.</a:t>
            </a:r>
          </a:p>
          <a:p>
            <a:endParaRPr lang="en-US" altLang="ko-KR" sz="1800" b="0" dirty="0" smtClean="0"/>
          </a:p>
          <a:p>
            <a:r>
              <a:rPr lang="ko-KR" altLang="en-US" sz="1800" b="0" dirty="0" smtClean="0"/>
              <a:t>아이템 </a:t>
            </a:r>
            <a:r>
              <a:rPr lang="en-US" altLang="ko-KR" sz="1800" b="0" dirty="0" smtClean="0"/>
              <a:t>Entity</a:t>
            </a:r>
            <a:r>
              <a:rPr lang="ko-KR" altLang="en-US" sz="1800" b="0" dirty="0" smtClean="0"/>
              <a:t>는 어떤 종류의 아이템이 있는지 표현하는 </a:t>
            </a:r>
            <a:r>
              <a:rPr lang="en-US" altLang="ko-KR" sz="1800" b="0" dirty="0" smtClean="0"/>
              <a:t>Class </a:t>
            </a:r>
            <a:r>
              <a:rPr lang="ko-KR" altLang="en-US" sz="1800" b="0" dirty="0" smtClean="0"/>
              <a:t>정보가 되고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 smtClean="0"/>
              <a:t>아이템소유정보 </a:t>
            </a:r>
            <a:r>
              <a:rPr lang="en-US" altLang="ko-KR" sz="1800" b="0" dirty="0" smtClean="0"/>
              <a:t>Entity</a:t>
            </a:r>
            <a:r>
              <a:rPr lang="ko-KR" altLang="en-US" sz="1800" b="0" dirty="0" smtClean="0"/>
              <a:t>는 그 종류의 아이템을 어떤 캐릭터가 얼만큼 가지고 있는지 나타내는 </a:t>
            </a:r>
            <a:r>
              <a:rPr lang="en-US" altLang="ko-KR" sz="1800" b="0" dirty="0" smtClean="0"/>
              <a:t>Instance </a:t>
            </a:r>
            <a:r>
              <a:rPr lang="ko-KR" altLang="en-US" sz="1800" b="0" dirty="0" smtClean="0"/>
              <a:t>정보가 된다</a:t>
            </a:r>
            <a:r>
              <a:rPr lang="en-US" altLang="ko-KR" sz="1800" b="0" dirty="0" smtClean="0"/>
              <a:t>.</a:t>
            </a:r>
            <a:endParaRPr lang="ko-KR" altLang="en-US" sz="1800" b="0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529286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29208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79912" y="2492896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79912" y="2492897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아이템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소유정</a:t>
            </a:r>
            <a:r>
              <a:rPr lang="ko-KR" altLang="en-US" sz="2400" b="1" dirty="0"/>
              <a:t>보</a:t>
            </a:r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2865120" y="3147060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5292080" y="3140968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33620" y="3134776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274316" y="3148588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441324" y="1956238"/>
            <a:ext cx="0" cy="4474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71800" y="1648461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인벤토리</a:t>
            </a:r>
            <a:r>
              <a:rPr lang="ko-KR" altLang="en-US" sz="1400" dirty="0" smtClean="0"/>
              <a:t> 번호라던가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스택갯수</a:t>
            </a:r>
            <a:r>
              <a:rPr lang="ko-KR" altLang="en-US" sz="1400" dirty="0" smtClean="0"/>
              <a:t> 등 추가적인 </a:t>
            </a:r>
            <a:r>
              <a:rPr lang="en-US" altLang="ko-KR" sz="1400" dirty="0" smtClean="0"/>
              <a:t>attribute</a:t>
            </a:r>
            <a:r>
              <a:rPr lang="ko-KR" altLang="en-US" sz="1400" dirty="0" smtClean="0"/>
              <a:t>를 도출시킬 수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5680784" y="2780038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3391992" y="2803393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2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7565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캐릭터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퀘스</a:t>
            </a:r>
            <a:r>
              <a:rPr lang="ko-KR" altLang="en-US" sz="2400" b="1" dirty="0" err="1"/>
              <a:t>트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27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5227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1784" y="2595372"/>
            <a:ext cx="132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수락한다</a:t>
            </a:r>
            <a:endParaRPr lang="ko-KR" altLang="en-US" dirty="0"/>
          </a:p>
        </p:txBody>
      </p:sp>
      <p:sp>
        <p:nvSpPr>
          <p:cNvPr id="24" name="내용 개체 틀 4"/>
          <p:cNvSpPr>
            <a:spLocks noGrp="1"/>
          </p:cNvSpPr>
          <p:nvPr>
            <p:ph sz="quarter" idx="14"/>
          </p:nvPr>
        </p:nvSpPr>
        <p:spPr>
          <a:xfrm>
            <a:off x="703984" y="4725144"/>
            <a:ext cx="7828456" cy="1152128"/>
          </a:xfrm>
        </p:spPr>
        <p:txBody>
          <a:bodyPr>
            <a:normAutofit fontScale="92500"/>
          </a:bodyPr>
          <a:lstStyle/>
          <a:p>
            <a:r>
              <a:rPr lang="en-US" altLang="ko-KR" b="0" dirty="0" smtClean="0"/>
              <a:t>M : M </a:t>
            </a:r>
            <a:r>
              <a:rPr lang="ko-KR" altLang="en-US" b="0" dirty="0" smtClean="0"/>
              <a:t>관계는 물리적으로 표현할 수 없다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그래서 중간에 </a:t>
            </a:r>
            <a:r>
              <a:rPr lang="en-US" altLang="ko-KR" b="0" dirty="0" smtClean="0"/>
              <a:t>Entity</a:t>
            </a:r>
            <a:r>
              <a:rPr lang="ko-KR" altLang="en-US" b="0" dirty="0" smtClean="0"/>
              <a:t>를 하나 만들어서 </a:t>
            </a:r>
            <a:r>
              <a:rPr lang="en-US" altLang="ko-KR" b="0" dirty="0" smtClean="0"/>
              <a:t>1:M </a:t>
            </a:r>
            <a:r>
              <a:rPr lang="ko-KR" altLang="en-US" b="0" dirty="0" smtClean="0"/>
              <a:t>관계로 풀어준다</a:t>
            </a:r>
            <a:r>
              <a:rPr lang="en-US" altLang="ko-KR" b="0" dirty="0" smtClean="0"/>
              <a:t>.</a:t>
            </a:r>
          </a:p>
          <a:p>
            <a:endParaRPr lang="ko-KR" altLang="en-US" b="0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98782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8704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19792" y="3140415"/>
            <a:ext cx="3129548" cy="21885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09552" y="3335328"/>
            <a:ext cx="157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진행되어진다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5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3629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캐릭터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퀘스트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39199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9199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29286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29208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79912" y="2492896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79912" y="2492897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퀘스</a:t>
            </a:r>
            <a:r>
              <a:rPr lang="ko-KR" altLang="en-US" sz="2400" b="1" dirty="0" err="1"/>
              <a:t>트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진행정보</a:t>
            </a:r>
            <a:endParaRPr lang="ko-KR" altLang="en-US" sz="2400" b="1" dirty="0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2865120" y="3147060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5292080" y="3140968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33620" y="3134776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274316" y="3148588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4441324" y="1971627"/>
            <a:ext cx="288032" cy="43204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25440" y="1648461"/>
            <a:ext cx="558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수집물 개수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몬스터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킬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수 등 추가적인 </a:t>
            </a:r>
            <a:r>
              <a:rPr lang="en-US" altLang="ko-KR" sz="1400" dirty="0" smtClean="0"/>
              <a:t>attribute</a:t>
            </a:r>
            <a:r>
              <a:rPr lang="ko-KR" altLang="en-US" sz="1400" dirty="0" smtClean="0"/>
              <a:t>를 도출시킬 수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698773" y="2788902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391992" y="2806264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내용 개체 틀 4"/>
          <p:cNvSpPr txBox="1">
            <a:spLocks/>
          </p:cNvSpPr>
          <p:nvPr/>
        </p:nvSpPr>
        <p:spPr>
          <a:xfrm>
            <a:off x="395536" y="4221088"/>
            <a:ext cx="8280920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dirty="0" smtClean="0"/>
              <a:t>M : M </a:t>
            </a:r>
            <a:r>
              <a:rPr lang="ko-KR" altLang="en-US" sz="1800" b="0" dirty="0" smtClean="0"/>
              <a:t>관계를 </a:t>
            </a:r>
            <a:r>
              <a:rPr lang="ko-KR" altLang="en-US" sz="1800" b="0" dirty="0" err="1" smtClean="0"/>
              <a:t>풀다보면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Class – Instance </a:t>
            </a:r>
            <a:r>
              <a:rPr lang="ko-KR" altLang="en-US" sz="1800" b="0" dirty="0" smtClean="0"/>
              <a:t>패턴이 보여지는 경우가 많다</a:t>
            </a:r>
            <a:r>
              <a:rPr lang="en-US" altLang="ko-KR" sz="1800" b="0" dirty="0" smtClean="0"/>
              <a:t>.</a:t>
            </a:r>
          </a:p>
          <a:p>
            <a:endParaRPr lang="en-US" altLang="ko-KR" sz="1800" b="0" dirty="0" smtClean="0"/>
          </a:p>
          <a:p>
            <a:r>
              <a:rPr lang="ko-KR" altLang="en-US" sz="1800" b="0" dirty="0" err="1"/>
              <a:t>퀘스트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Entity</a:t>
            </a:r>
            <a:r>
              <a:rPr lang="ko-KR" altLang="en-US" sz="1800" b="0" dirty="0"/>
              <a:t>는 어떤 종류의 </a:t>
            </a:r>
            <a:r>
              <a:rPr lang="ko-KR" altLang="en-US" sz="1800" b="0" dirty="0" err="1"/>
              <a:t>퀘스트가</a:t>
            </a:r>
            <a:r>
              <a:rPr lang="ko-KR" altLang="en-US" sz="1800" b="0" dirty="0"/>
              <a:t> 있는지 표현하는 </a:t>
            </a:r>
            <a:r>
              <a:rPr lang="en-US" altLang="ko-KR" sz="1800" b="0" dirty="0"/>
              <a:t>Class </a:t>
            </a:r>
            <a:r>
              <a:rPr lang="ko-KR" altLang="en-US" sz="1800" b="0" dirty="0"/>
              <a:t>정보가 </a:t>
            </a:r>
            <a:r>
              <a:rPr lang="ko-KR" altLang="en-US" sz="1800" b="0" dirty="0" smtClean="0"/>
              <a:t>되고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ko-KR" altLang="en-US" sz="1800" b="0" dirty="0" err="1" smtClean="0"/>
              <a:t>퀘스트진행정보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Entity</a:t>
            </a:r>
            <a:r>
              <a:rPr lang="ko-KR" altLang="en-US" sz="1800" b="0" dirty="0" smtClean="0"/>
              <a:t>는 </a:t>
            </a:r>
            <a:r>
              <a:rPr lang="ko-KR" altLang="en-US" sz="1800" b="0" dirty="0"/>
              <a:t>그 종류의 </a:t>
            </a:r>
            <a:r>
              <a:rPr lang="ko-KR" altLang="en-US" sz="1800" b="0" dirty="0" err="1"/>
              <a:t>퀘스트를</a:t>
            </a:r>
            <a:r>
              <a:rPr lang="ko-KR" altLang="en-US" sz="1800" b="0" dirty="0"/>
              <a:t> 어떤 캐릭터가 얼만큼 진행하고 있는지 나타내는 </a:t>
            </a:r>
            <a:r>
              <a:rPr lang="en-US" altLang="ko-KR" sz="1800" b="0" dirty="0"/>
              <a:t>Instance </a:t>
            </a:r>
            <a:r>
              <a:rPr lang="ko-KR" altLang="en-US" sz="1800" b="0" dirty="0"/>
              <a:t>정보가 된다</a:t>
            </a:r>
            <a:r>
              <a:rPr lang="en-US" altLang="ko-KR" sz="1800" b="0" dirty="0"/>
              <a:t>.</a:t>
            </a:r>
          </a:p>
          <a:p>
            <a:endParaRPr lang="ko-KR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0785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7565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NPC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맵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27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5227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1784" y="2595372"/>
            <a:ext cx="132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배치된다</a:t>
            </a:r>
            <a:endParaRPr lang="ko-KR" altLang="en-US" dirty="0"/>
          </a:p>
        </p:txBody>
      </p:sp>
      <p:sp>
        <p:nvSpPr>
          <p:cNvPr id="24" name="내용 개체 틀 4"/>
          <p:cNvSpPr>
            <a:spLocks noGrp="1"/>
          </p:cNvSpPr>
          <p:nvPr>
            <p:ph sz="quarter" idx="14"/>
          </p:nvPr>
        </p:nvSpPr>
        <p:spPr>
          <a:xfrm>
            <a:off x="703984" y="4725144"/>
            <a:ext cx="7828456" cy="1152128"/>
          </a:xfrm>
        </p:spPr>
        <p:txBody>
          <a:bodyPr>
            <a:normAutofit fontScale="92500"/>
          </a:bodyPr>
          <a:lstStyle/>
          <a:p>
            <a:r>
              <a:rPr lang="en-US" altLang="ko-KR" b="0" dirty="0" smtClean="0"/>
              <a:t>M : M </a:t>
            </a:r>
            <a:r>
              <a:rPr lang="ko-KR" altLang="en-US" b="0" dirty="0" smtClean="0"/>
              <a:t>관계는 물리적으로 표현할 수 없다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그래서 중간에 </a:t>
            </a:r>
            <a:r>
              <a:rPr lang="en-US" altLang="ko-KR" b="0" dirty="0" smtClean="0"/>
              <a:t>Entity</a:t>
            </a:r>
            <a:r>
              <a:rPr lang="ko-KR" altLang="en-US" b="0" dirty="0" smtClean="0"/>
              <a:t>를 하나 만들어서 </a:t>
            </a:r>
            <a:r>
              <a:rPr lang="en-US" altLang="ko-KR" b="0" dirty="0" smtClean="0"/>
              <a:t>1:M </a:t>
            </a:r>
            <a:r>
              <a:rPr lang="ko-KR" altLang="en-US" b="0" dirty="0" smtClean="0"/>
              <a:t>관계로 풀어준다</a:t>
            </a:r>
            <a:r>
              <a:rPr lang="en-US" altLang="ko-KR" b="0" dirty="0" smtClean="0"/>
              <a:t>.</a:t>
            </a:r>
          </a:p>
          <a:p>
            <a:endParaRPr lang="ko-KR" altLang="en-US" b="0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98782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8704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19792" y="3140415"/>
            <a:ext cx="3129548" cy="21885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32040" y="33353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포함한다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3629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NPC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맵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39199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9199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29286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29208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79912" y="2492896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79912" y="2492897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NPC</a:t>
            </a:r>
          </a:p>
          <a:p>
            <a:pPr algn="ctr"/>
            <a:r>
              <a:rPr lang="ko-KR" altLang="en-US" sz="2400" b="1" dirty="0" smtClean="0"/>
              <a:t>배</a:t>
            </a:r>
            <a:r>
              <a:rPr lang="ko-KR" altLang="en-US" sz="2400" b="1" dirty="0"/>
              <a:t>치</a:t>
            </a:r>
            <a:r>
              <a:rPr lang="ko-KR" altLang="en-US" sz="2400" b="1" dirty="0" smtClean="0"/>
              <a:t>정보</a:t>
            </a:r>
            <a:endParaRPr lang="ko-KR" altLang="en-US" sz="2400" b="1" dirty="0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2865120" y="3147060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5292080" y="3140968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33620" y="3134776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274316" y="3148588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4441324" y="2060848"/>
            <a:ext cx="0" cy="41288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25441" y="1556792"/>
            <a:ext cx="53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Position, Rotation</a:t>
            </a:r>
            <a:r>
              <a:rPr lang="ko-KR" altLang="en-US" sz="1400" dirty="0" smtClean="0"/>
              <a:t> 등 추가적인 </a:t>
            </a:r>
            <a:r>
              <a:rPr lang="en-US" altLang="ko-KR" sz="1400" dirty="0" smtClean="0"/>
              <a:t>attribute</a:t>
            </a:r>
            <a:r>
              <a:rPr lang="ko-KR" altLang="en-US" sz="1400" dirty="0" smtClean="0"/>
              <a:t>를 도출시킬 수 있다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(NPC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를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맵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위에 어느 위치에 어떤 각도로 배치하겠다는 것이냐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?)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5683533" y="2772974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391992" y="2815763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내용 개체 틀 4"/>
          <p:cNvSpPr txBox="1">
            <a:spLocks/>
          </p:cNvSpPr>
          <p:nvPr/>
        </p:nvSpPr>
        <p:spPr>
          <a:xfrm>
            <a:off x="395536" y="4221088"/>
            <a:ext cx="8280920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dirty="0" smtClean="0"/>
              <a:t>M : M </a:t>
            </a:r>
            <a:r>
              <a:rPr lang="ko-KR" altLang="en-US" sz="1800" b="0" dirty="0" smtClean="0"/>
              <a:t>관계를 </a:t>
            </a:r>
            <a:r>
              <a:rPr lang="ko-KR" altLang="en-US" sz="1800" b="0" dirty="0" err="1" smtClean="0"/>
              <a:t>풀다보면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Class – Instance </a:t>
            </a:r>
            <a:r>
              <a:rPr lang="ko-KR" altLang="en-US" sz="1800" b="0" dirty="0" smtClean="0"/>
              <a:t>패턴이 보여지는 경우가 많다</a:t>
            </a:r>
            <a:r>
              <a:rPr lang="en-US" altLang="ko-KR" sz="1800" b="0" dirty="0" smtClean="0"/>
              <a:t>.</a:t>
            </a:r>
          </a:p>
          <a:p>
            <a:endParaRPr lang="en-US" altLang="ko-KR" sz="1800" b="0" dirty="0" smtClean="0"/>
          </a:p>
          <a:p>
            <a:r>
              <a:rPr lang="en-US" altLang="ko-KR" sz="1800" b="0" dirty="0"/>
              <a:t>NPC Entity</a:t>
            </a:r>
            <a:r>
              <a:rPr lang="ko-KR" altLang="en-US" sz="1800" b="0" dirty="0"/>
              <a:t>는 어떤 종류의 </a:t>
            </a:r>
            <a:r>
              <a:rPr lang="en-US" altLang="ko-KR" sz="1800" b="0" dirty="0"/>
              <a:t>NPC</a:t>
            </a:r>
            <a:r>
              <a:rPr lang="ko-KR" altLang="en-US" sz="1800" b="0" dirty="0"/>
              <a:t>가 있는지 표현하는 </a:t>
            </a:r>
            <a:r>
              <a:rPr lang="en-US" altLang="ko-KR" sz="1800" b="0" dirty="0"/>
              <a:t>Class </a:t>
            </a:r>
            <a:r>
              <a:rPr lang="ko-KR" altLang="en-US" sz="1800" b="0" dirty="0"/>
              <a:t>정보가 </a:t>
            </a:r>
            <a:r>
              <a:rPr lang="ko-KR" altLang="en-US" sz="1800" b="0" dirty="0" smtClean="0"/>
              <a:t>되고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en-US" altLang="ko-KR" sz="1800" b="0" dirty="0" smtClean="0"/>
              <a:t>NPC</a:t>
            </a:r>
            <a:r>
              <a:rPr lang="ko-KR" altLang="en-US" sz="1800" b="0" dirty="0" smtClean="0"/>
              <a:t>배치정보 </a:t>
            </a:r>
            <a:r>
              <a:rPr lang="en-US" altLang="ko-KR" sz="1800" b="0" dirty="0" smtClean="0"/>
              <a:t>Entity</a:t>
            </a:r>
            <a:r>
              <a:rPr lang="ko-KR" altLang="en-US" sz="1800" b="0" dirty="0" smtClean="0"/>
              <a:t>는 </a:t>
            </a:r>
            <a:r>
              <a:rPr lang="ko-KR" altLang="en-US" sz="1800" b="0" dirty="0"/>
              <a:t>그 종류의 </a:t>
            </a:r>
            <a:r>
              <a:rPr lang="en-US" altLang="ko-KR" sz="1800" b="0" dirty="0"/>
              <a:t>NPC</a:t>
            </a:r>
            <a:r>
              <a:rPr lang="ko-KR" altLang="en-US" sz="1800" b="0" dirty="0"/>
              <a:t>가 어느 </a:t>
            </a:r>
            <a:r>
              <a:rPr lang="ko-KR" altLang="en-US" sz="1800" b="0" dirty="0" err="1"/>
              <a:t>맵에</a:t>
            </a:r>
            <a:r>
              <a:rPr lang="ko-KR" altLang="en-US" sz="1800" b="0" dirty="0"/>
              <a:t> 어떤 위치에 있는지 나타내는 </a:t>
            </a:r>
            <a:r>
              <a:rPr lang="en-US" altLang="ko-KR" sz="1800" b="0" dirty="0"/>
              <a:t>Instance </a:t>
            </a:r>
            <a:r>
              <a:rPr lang="ko-KR" altLang="en-US" sz="1800" b="0" dirty="0"/>
              <a:t>정보가 된다</a:t>
            </a:r>
            <a:r>
              <a:rPr lang="en-US" altLang="ko-KR" sz="1800" b="0" dirty="0"/>
              <a:t>.</a:t>
            </a:r>
          </a:p>
          <a:p>
            <a:endParaRPr lang="ko-KR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7947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비즈니스 구현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80"/>
          </a:xfrm>
        </p:spPr>
        <p:txBody>
          <a:bodyPr>
            <a:normAutofit lnSpcReduction="10000"/>
          </a:bodyPr>
          <a:lstStyle/>
          <a:p>
            <a:r>
              <a:rPr lang="ko-KR" altLang="en-US" sz="3600" b="0" dirty="0" smtClean="0"/>
              <a:t>비즈니스를 데이터로 표현하는 방법을 공부해야 한다</a:t>
            </a:r>
            <a:r>
              <a:rPr lang="en-US" altLang="ko-KR" sz="3600" b="0" dirty="0" smtClean="0"/>
              <a:t>.</a:t>
            </a:r>
          </a:p>
          <a:p>
            <a:endParaRPr lang="en-US" altLang="ko-KR" sz="3600" b="0" dirty="0" smtClean="0"/>
          </a:p>
          <a:p>
            <a:r>
              <a:rPr lang="en-US" altLang="ko-KR" b="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프로그래머가 아닌</a:t>
            </a:r>
            <a:r>
              <a:rPr lang="en-US" altLang="ko-KR" b="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b="0" dirty="0" smtClean="0"/>
              <a:t> </a:t>
            </a:r>
            <a:r>
              <a:rPr lang="ko-KR" altLang="en-US" sz="3600" b="0" dirty="0" smtClean="0"/>
              <a:t>우리가 배워야 할 진짜 프로그래밍은 바로 </a:t>
            </a:r>
            <a:r>
              <a:rPr lang="en-US" altLang="ko-KR" sz="3600" dirty="0" smtClean="0">
                <a:solidFill>
                  <a:srgbClr val="FF0000"/>
                </a:solidFill>
              </a:rPr>
              <a:t>“</a:t>
            </a:r>
            <a:r>
              <a:rPr lang="ko-KR" altLang="en-US" sz="3600" dirty="0" smtClean="0">
                <a:solidFill>
                  <a:srgbClr val="FF0000"/>
                </a:solidFill>
              </a:rPr>
              <a:t>데이터 모델링</a:t>
            </a:r>
            <a:r>
              <a:rPr lang="en-US" altLang="ko-KR" sz="3600" dirty="0" smtClean="0">
                <a:solidFill>
                  <a:srgbClr val="FF0000"/>
                </a:solidFill>
              </a:rPr>
              <a:t>”</a:t>
            </a:r>
          </a:p>
          <a:p>
            <a:endParaRPr lang="en-US" altLang="ko-KR" sz="3600" b="0" dirty="0"/>
          </a:p>
          <a:p>
            <a:r>
              <a:rPr lang="ko-KR" altLang="en-US" sz="3600" b="0" dirty="0"/>
              <a:t>누구도 콕 </a:t>
            </a:r>
            <a:r>
              <a:rPr lang="ko-KR" altLang="en-US" sz="3600" b="0" dirty="0" smtClean="0"/>
              <a:t>집어 </a:t>
            </a:r>
            <a:r>
              <a:rPr lang="ko-KR" altLang="en-US" sz="3600" b="0" dirty="0"/>
              <a:t>강조해주지 않았다</a:t>
            </a:r>
            <a:r>
              <a:rPr lang="en-US" altLang="ko-KR" sz="3600" b="0" dirty="0"/>
              <a:t>.</a:t>
            </a:r>
          </a:p>
          <a:p>
            <a:endParaRPr lang="en-US" altLang="ko-KR" sz="36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9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7565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NPC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아이</a:t>
            </a:r>
            <a:r>
              <a:rPr lang="ko-KR" altLang="en-US" sz="2400" b="1" dirty="0"/>
              <a:t>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27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5227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1784" y="2595372"/>
            <a:ext cx="132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판매한</a:t>
            </a:r>
            <a:r>
              <a:rPr lang="ko-KR" altLang="en-US" dirty="0"/>
              <a:t>다</a:t>
            </a:r>
          </a:p>
        </p:txBody>
      </p:sp>
      <p:sp>
        <p:nvSpPr>
          <p:cNvPr id="24" name="내용 개체 틀 4"/>
          <p:cNvSpPr>
            <a:spLocks noGrp="1"/>
          </p:cNvSpPr>
          <p:nvPr>
            <p:ph sz="quarter" idx="14"/>
          </p:nvPr>
        </p:nvSpPr>
        <p:spPr>
          <a:xfrm>
            <a:off x="703984" y="4725144"/>
            <a:ext cx="7828456" cy="1152128"/>
          </a:xfrm>
        </p:spPr>
        <p:txBody>
          <a:bodyPr>
            <a:normAutofit fontScale="92500"/>
          </a:bodyPr>
          <a:lstStyle/>
          <a:p>
            <a:r>
              <a:rPr lang="en-US" altLang="ko-KR" b="0" dirty="0" smtClean="0"/>
              <a:t>M : M </a:t>
            </a:r>
            <a:r>
              <a:rPr lang="ko-KR" altLang="en-US" b="0" dirty="0" smtClean="0"/>
              <a:t>관계는 물리적으로 표현할 수 없다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그래서 중간에 </a:t>
            </a:r>
            <a:r>
              <a:rPr lang="en-US" altLang="ko-KR" b="0" dirty="0" smtClean="0"/>
              <a:t>Entity</a:t>
            </a:r>
            <a:r>
              <a:rPr lang="ko-KR" altLang="en-US" b="0" dirty="0" smtClean="0"/>
              <a:t>를 하나 만들어서 </a:t>
            </a:r>
            <a:r>
              <a:rPr lang="en-US" altLang="ko-KR" b="0" dirty="0" smtClean="0"/>
              <a:t>1:M </a:t>
            </a:r>
            <a:r>
              <a:rPr lang="ko-KR" altLang="en-US" b="0" dirty="0" smtClean="0"/>
              <a:t>관계로 풀어준다</a:t>
            </a:r>
            <a:r>
              <a:rPr lang="en-US" altLang="ko-KR" b="0" dirty="0" smtClean="0"/>
              <a:t>.</a:t>
            </a:r>
          </a:p>
          <a:p>
            <a:endParaRPr lang="ko-KR" altLang="en-US" b="0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98782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8704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19792" y="3140415"/>
            <a:ext cx="3129548" cy="21885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32040" y="33353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팔려진다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7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3629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NPC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아이템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39199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9199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29286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29208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79912" y="2492896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79912" y="2492897"/>
            <a:ext cx="151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NPC</a:t>
            </a:r>
          </a:p>
          <a:p>
            <a:pPr algn="ctr"/>
            <a:r>
              <a:rPr lang="ko-KR" altLang="en-US" sz="2000" b="1" dirty="0" smtClean="0"/>
              <a:t>판매아이템정</a:t>
            </a:r>
            <a:r>
              <a:rPr lang="ko-KR" altLang="en-US" sz="2000" b="1" dirty="0"/>
              <a:t>보</a:t>
            </a:r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2865120" y="3147060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5292080" y="3140968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33620" y="3134776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274316" y="3148588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4259296" y="2171681"/>
            <a:ext cx="0" cy="32121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25441" y="1648461"/>
            <a:ext cx="520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NPC </a:t>
            </a:r>
            <a:r>
              <a:rPr lang="ko-KR" altLang="en-US" sz="1400" dirty="0" smtClean="0"/>
              <a:t>개별로 골드를 더 받는다던가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혹은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할인율 등 추가적인 </a:t>
            </a:r>
            <a:r>
              <a:rPr lang="en-US" altLang="ko-KR" sz="1400" dirty="0" smtClean="0"/>
              <a:t>attribute</a:t>
            </a:r>
            <a:r>
              <a:rPr lang="ko-KR" altLang="en-US" sz="1400" dirty="0" smtClean="0"/>
              <a:t>를 도출시킬 수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5691153" y="2780038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391992" y="2780038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내용 개체 틀 4"/>
          <p:cNvSpPr txBox="1">
            <a:spLocks/>
          </p:cNvSpPr>
          <p:nvPr/>
        </p:nvSpPr>
        <p:spPr>
          <a:xfrm>
            <a:off x="395536" y="4221088"/>
            <a:ext cx="8280920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dirty="0" smtClean="0"/>
              <a:t>M : M </a:t>
            </a:r>
            <a:r>
              <a:rPr lang="ko-KR" altLang="en-US" sz="1800" b="0" dirty="0" smtClean="0"/>
              <a:t>관계를 </a:t>
            </a:r>
            <a:r>
              <a:rPr lang="ko-KR" altLang="en-US" sz="1800" b="0" dirty="0" err="1" smtClean="0"/>
              <a:t>풀다보면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Class – Instance </a:t>
            </a:r>
            <a:r>
              <a:rPr lang="ko-KR" altLang="en-US" sz="1800" b="0" dirty="0" smtClean="0"/>
              <a:t>패턴이 보여지는 경우가 많다</a:t>
            </a:r>
            <a:r>
              <a:rPr lang="en-US" altLang="ko-KR" sz="1800" b="0" dirty="0" smtClean="0"/>
              <a:t>.</a:t>
            </a:r>
          </a:p>
          <a:p>
            <a:endParaRPr lang="en-US" altLang="ko-KR" sz="1800" b="0" dirty="0" smtClean="0"/>
          </a:p>
          <a:p>
            <a:r>
              <a:rPr lang="en-US" altLang="ko-KR" sz="1800" b="0" dirty="0"/>
              <a:t>NPC Entity</a:t>
            </a:r>
            <a:r>
              <a:rPr lang="ko-KR" altLang="en-US" sz="1800" b="0" dirty="0"/>
              <a:t>는 어떤 종류의 </a:t>
            </a:r>
            <a:r>
              <a:rPr lang="en-US" altLang="ko-KR" sz="1800" b="0" dirty="0"/>
              <a:t>NPC</a:t>
            </a:r>
            <a:r>
              <a:rPr lang="ko-KR" altLang="en-US" sz="1800" b="0" dirty="0"/>
              <a:t>가 있는지 표현하는 </a:t>
            </a:r>
            <a:r>
              <a:rPr lang="en-US" altLang="ko-KR" sz="1800" b="0" dirty="0"/>
              <a:t>Class </a:t>
            </a:r>
            <a:r>
              <a:rPr lang="ko-KR" altLang="en-US" sz="1800" b="0" dirty="0"/>
              <a:t>정보가 </a:t>
            </a:r>
            <a:r>
              <a:rPr lang="ko-KR" altLang="en-US" sz="1800" b="0" dirty="0" smtClean="0"/>
              <a:t>되고</a:t>
            </a:r>
            <a:endParaRPr lang="en-US" altLang="ko-KR" sz="1800" b="0" dirty="0" smtClean="0"/>
          </a:p>
          <a:p>
            <a:endParaRPr lang="en-US" altLang="ko-KR" sz="1800" b="0" dirty="0"/>
          </a:p>
          <a:p>
            <a:r>
              <a:rPr lang="en-US" altLang="ko-KR" sz="1800" b="0" dirty="0" smtClean="0"/>
              <a:t>NPC</a:t>
            </a:r>
            <a:r>
              <a:rPr lang="ko-KR" altLang="en-US" sz="1800" b="0" dirty="0" smtClean="0"/>
              <a:t>판매아이템정보 </a:t>
            </a:r>
            <a:r>
              <a:rPr lang="en-US" altLang="ko-KR" sz="1800" b="0" dirty="0" smtClean="0"/>
              <a:t>Entity</a:t>
            </a:r>
            <a:r>
              <a:rPr lang="ko-KR" altLang="en-US" sz="1800" b="0" dirty="0" smtClean="0"/>
              <a:t>는 </a:t>
            </a:r>
            <a:r>
              <a:rPr lang="ko-KR" altLang="en-US" sz="1800" b="0" dirty="0"/>
              <a:t>그 종류의 </a:t>
            </a:r>
            <a:r>
              <a:rPr lang="en-US" altLang="ko-KR" sz="1800" b="0" dirty="0"/>
              <a:t>NPC</a:t>
            </a:r>
            <a:r>
              <a:rPr lang="ko-KR" altLang="en-US" sz="1800" b="0" dirty="0"/>
              <a:t>가 어떤 종류의 아이템을 팔 수 있는지 나타내는 </a:t>
            </a:r>
            <a:r>
              <a:rPr lang="ko-KR" altLang="en-US" sz="1800" b="0" dirty="0" smtClean="0"/>
              <a:t>정보가 </a:t>
            </a:r>
            <a:r>
              <a:rPr lang="ko-KR" altLang="en-US" sz="1800" b="0" dirty="0"/>
              <a:t>된다</a:t>
            </a:r>
            <a:r>
              <a:rPr lang="en-US" altLang="ko-KR" sz="1800" b="0" dirty="0"/>
              <a:t>.</a:t>
            </a:r>
          </a:p>
          <a:p>
            <a:endParaRPr lang="ko-KR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95052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7565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NPC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퀘스트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27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5227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1784" y="2595372"/>
            <a:ext cx="132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소유한다</a:t>
            </a:r>
            <a:endParaRPr lang="ko-KR" altLang="en-US" dirty="0"/>
          </a:p>
        </p:txBody>
      </p:sp>
      <p:sp>
        <p:nvSpPr>
          <p:cNvPr id="24" name="내용 개체 틀 4"/>
          <p:cNvSpPr>
            <a:spLocks noGrp="1"/>
          </p:cNvSpPr>
          <p:nvPr>
            <p:ph sz="quarter" idx="14"/>
          </p:nvPr>
        </p:nvSpPr>
        <p:spPr>
          <a:xfrm>
            <a:off x="703984" y="4725144"/>
            <a:ext cx="7828456" cy="1152128"/>
          </a:xfrm>
        </p:spPr>
        <p:txBody>
          <a:bodyPr>
            <a:normAutofit fontScale="92500"/>
          </a:bodyPr>
          <a:lstStyle/>
          <a:p>
            <a:r>
              <a:rPr lang="en-US" altLang="ko-KR" b="0" dirty="0" smtClean="0"/>
              <a:t>M : M </a:t>
            </a:r>
            <a:r>
              <a:rPr lang="ko-KR" altLang="en-US" b="0" dirty="0" smtClean="0"/>
              <a:t>관계는 물리적으로 표현할 수 없다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그래서 중간에 </a:t>
            </a:r>
            <a:r>
              <a:rPr lang="en-US" altLang="ko-KR" b="0" dirty="0" smtClean="0"/>
              <a:t>Entity</a:t>
            </a:r>
            <a:r>
              <a:rPr lang="ko-KR" altLang="en-US" b="0" dirty="0" smtClean="0"/>
              <a:t>를 하나 만들어서 </a:t>
            </a:r>
            <a:r>
              <a:rPr lang="en-US" altLang="ko-KR" b="0" dirty="0" smtClean="0"/>
              <a:t>1:M </a:t>
            </a:r>
            <a:r>
              <a:rPr lang="ko-KR" altLang="en-US" b="0" dirty="0" smtClean="0"/>
              <a:t>관계로 풀어준다</a:t>
            </a:r>
            <a:r>
              <a:rPr lang="en-US" altLang="ko-KR" b="0" dirty="0" smtClean="0"/>
              <a:t>.</a:t>
            </a:r>
          </a:p>
          <a:p>
            <a:endParaRPr lang="ko-KR" altLang="en-US" b="0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98782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8704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19792" y="3140415"/>
            <a:ext cx="3129548" cy="21885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32040" y="33353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소유된다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4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248204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36296" y="2402989"/>
            <a:ext cx="1512168" cy="1439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NPC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퀘스트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39199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9199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29286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29208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79912" y="2492896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79912" y="2492897"/>
            <a:ext cx="151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NPC</a:t>
            </a:r>
          </a:p>
          <a:p>
            <a:pPr algn="ctr"/>
            <a:r>
              <a:rPr lang="ko-KR" altLang="en-US" sz="2000" b="1" dirty="0" err="1" smtClean="0"/>
              <a:t>퀘스트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보유정</a:t>
            </a:r>
            <a:r>
              <a:rPr lang="ko-KR" altLang="en-US" sz="2000" b="1" dirty="0"/>
              <a:t>보</a:t>
            </a:r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2865120" y="3147060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5292080" y="3140968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33620" y="3134776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274316" y="3148588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5680784" y="2780038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394741" y="2806264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4"/>
          <p:cNvSpPr txBox="1">
            <a:spLocks/>
          </p:cNvSpPr>
          <p:nvPr/>
        </p:nvSpPr>
        <p:spPr>
          <a:xfrm>
            <a:off x="395536" y="4221088"/>
            <a:ext cx="8280920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dirty="0" smtClean="0"/>
              <a:t>M : M </a:t>
            </a:r>
            <a:r>
              <a:rPr lang="ko-KR" altLang="en-US" sz="1800" b="0" dirty="0" smtClean="0"/>
              <a:t>관계를 </a:t>
            </a:r>
            <a:r>
              <a:rPr lang="ko-KR" altLang="en-US" sz="1800" b="0" dirty="0" err="1" smtClean="0"/>
              <a:t>풀다보면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Class – Instance </a:t>
            </a:r>
            <a:r>
              <a:rPr lang="ko-KR" altLang="en-US" sz="1800" b="0" dirty="0" smtClean="0"/>
              <a:t>패턴이 보여지는 경우가 많다</a:t>
            </a:r>
            <a:r>
              <a:rPr lang="en-US" altLang="ko-KR" sz="1800" b="0" dirty="0" smtClean="0"/>
              <a:t>.</a:t>
            </a:r>
          </a:p>
          <a:p>
            <a:endParaRPr lang="en-US" altLang="ko-KR" sz="1800" b="0" dirty="0" smtClean="0"/>
          </a:p>
          <a:p>
            <a:r>
              <a:rPr lang="en-US" altLang="ko-KR" sz="1800" b="0" dirty="0"/>
              <a:t>NPC Entity</a:t>
            </a:r>
            <a:r>
              <a:rPr lang="ko-KR" altLang="en-US" sz="1800" b="0" dirty="0"/>
              <a:t>는 어떤 종류의 </a:t>
            </a:r>
            <a:r>
              <a:rPr lang="en-US" altLang="ko-KR" sz="1800" b="0" dirty="0"/>
              <a:t>NPC</a:t>
            </a:r>
            <a:r>
              <a:rPr lang="ko-KR" altLang="en-US" sz="1800" b="0" dirty="0"/>
              <a:t>가 있는지 표현하는 </a:t>
            </a:r>
            <a:r>
              <a:rPr lang="en-US" altLang="ko-KR" sz="1800" b="0" dirty="0"/>
              <a:t>Class </a:t>
            </a:r>
            <a:r>
              <a:rPr lang="ko-KR" altLang="en-US" sz="1800" b="0" dirty="0"/>
              <a:t>정보가 </a:t>
            </a:r>
            <a:r>
              <a:rPr lang="ko-KR" altLang="en-US" sz="1800" b="0" dirty="0" smtClean="0"/>
              <a:t>되고</a:t>
            </a:r>
            <a:endParaRPr lang="en-US" altLang="ko-KR" sz="1800" b="0" dirty="0" smtClean="0"/>
          </a:p>
          <a:p>
            <a:endParaRPr lang="ko-KR" altLang="en-US" sz="1800" b="0" dirty="0"/>
          </a:p>
          <a:p>
            <a:r>
              <a:rPr lang="en-US" altLang="ko-KR" sz="1800" b="0" dirty="0"/>
              <a:t>NPC</a:t>
            </a:r>
            <a:r>
              <a:rPr lang="ko-KR" altLang="en-US" sz="1800" b="0" dirty="0" err="1" smtClean="0"/>
              <a:t>퀘스트보유정보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Entity</a:t>
            </a:r>
            <a:r>
              <a:rPr lang="ko-KR" altLang="en-US" sz="1800" b="0" dirty="0" smtClean="0"/>
              <a:t>는 </a:t>
            </a:r>
            <a:r>
              <a:rPr lang="ko-KR" altLang="en-US" sz="1800" b="0" dirty="0"/>
              <a:t>그 종류의 </a:t>
            </a:r>
            <a:r>
              <a:rPr lang="en-US" altLang="ko-KR" sz="1800" b="0" dirty="0"/>
              <a:t>NPC</a:t>
            </a:r>
            <a:r>
              <a:rPr lang="ko-KR" altLang="en-US" sz="1800" b="0" dirty="0"/>
              <a:t>가 어떤 종류의 </a:t>
            </a:r>
            <a:r>
              <a:rPr lang="ko-KR" altLang="en-US" sz="1800" b="0" dirty="0" err="1"/>
              <a:t>퀘스트를</a:t>
            </a:r>
            <a:r>
              <a:rPr lang="ko-KR" altLang="en-US" sz="1800" b="0" dirty="0"/>
              <a:t> </a:t>
            </a:r>
            <a:r>
              <a:rPr lang="ko-KR" altLang="en-US" sz="1800" b="0" dirty="0" smtClean="0"/>
              <a:t>캐릭터한테 제공할 수 있는지 </a:t>
            </a:r>
            <a:r>
              <a:rPr lang="ko-KR" altLang="en-US" sz="1800" b="0" dirty="0"/>
              <a:t>나타내는 정보가 된다</a:t>
            </a:r>
            <a:r>
              <a:rPr lang="en-US" altLang="ko-KR" sz="1800" b="0" dirty="0"/>
              <a:t>.</a:t>
            </a:r>
          </a:p>
          <a:p>
            <a:endParaRPr lang="ko-KR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8680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2482045"/>
            <a:ext cx="1512168" cy="217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2402989"/>
            <a:ext cx="1512168" cy="22501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75656" y="248204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퀘스</a:t>
            </a:r>
            <a:r>
              <a:rPr lang="ko-KR" altLang="en-US" sz="2400" b="1" dirty="0" err="1"/>
              <a:t>트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240367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아이템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272" y="2693286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52272" y="3076377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1784" y="2508620"/>
            <a:ext cx="132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보상아이템</a:t>
            </a:r>
            <a:endParaRPr lang="ko-KR" altLang="en-US" dirty="0"/>
          </a:p>
        </p:txBody>
      </p:sp>
      <p:sp>
        <p:nvSpPr>
          <p:cNvPr id="24" name="내용 개체 틀 4"/>
          <p:cNvSpPr>
            <a:spLocks noGrp="1"/>
          </p:cNvSpPr>
          <p:nvPr>
            <p:ph sz="quarter" idx="14"/>
          </p:nvPr>
        </p:nvSpPr>
        <p:spPr>
          <a:xfrm>
            <a:off x="703984" y="5157192"/>
            <a:ext cx="8044480" cy="14401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b="0" dirty="0" smtClean="0"/>
              <a:t>Entity </a:t>
            </a:r>
            <a:r>
              <a:rPr lang="ko-KR" altLang="en-US" b="0" dirty="0" smtClean="0"/>
              <a:t>둘 사이에 </a:t>
            </a:r>
            <a:r>
              <a:rPr lang="en-US" altLang="ko-KR" b="0" dirty="0" smtClean="0"/>
              <a:t>2</a:t>
            </a:r>
            <a:r>
              <a:rPr lang="ko-KR" altLang="en-US" b="0" dirty="0" smtClean="0"/>
              <a:t>개 이상의 관계도 존재한다</a:t>
            </a:r>
            <a:r>
              <a:rPr lang="en-US" altLang="ko-KR" b="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0" dirty="0" err="1" smtClean="0"/>
              <a:t>퀘스트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완료시</a:t>
            </a:r>
            <a:r>
              <a:rPr lang="ko-KR" altLang="en-US" b="0" dirty="0" smtClean="0"/>
              <a:t> 보상으로 줄 아이템으로써 관계를 맺는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것과</a:t>
            </a:r>
            <a:endParaRPr lang="en-US" altLang="ko-KR" b="0" dirty="0" smtClean="0"/>
          </a:p>
          <a:p>
            <a:pPr>
              <a:lnSpc>
                <a:spcPct val="120000"/>
              </a:lnSpc>
            </a:pPr>
            <a:r>
              <a:rPr lang="ko-KR" altLang="en-US" b="0" dirty="0" err="1" smtClean="0"/>
              <a:t>퀘스트를</a:t>
            </a:r>
            <a:r>
              <a:rPr lang="ko-KR" altLang="en-US" b="0" dirty="0" smtClean="0"/>
              <a:t> 완료하려면 특정 아이템을 구해와야 하는 완료조건으로써 아이템과 관계를 맺는 </a:t>
            </a:r>
            <a:r>
              <a:rPr lang="ko-KR" altLang="en-US" b="0" dirty="0" err="1" smtClean="0"/>
              <a:t>두가지로</a:t>
            </a:r>
            <a:r>
              <a:rPr lang="ko-KR" altLang="en-US" b="0" dirty="0" smtClean="0"/>
              <a:t> 볼 수 있다</a:t>
            </a:r>
            <a:r>
              <a:rPr lang="en-US" altLang="ko-KR" b="0" dirty="0" smtClean="0"/>
              <a:t>.</a:t>
            </a:r>
          </a:p>
          <a:p>
            <a:pPr>
              <a:lnSpc>
                <a:spcPct val="120000"/>
              </a:lnSpc>
            </a:pPr>
            <a:endParaRPr lang="ko-KR" altLang="en-US" b="0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987824" y="3076377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87040" y="2686222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019792" y="3053663"/>
            <a:ext cx="3129548" cy="21885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753056" y="3670930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53056" y="4054021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82568" y="3486264"/>
            <a:ext cx="132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완료조건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2988608" y="4054021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987824" y="3663866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020576" y="4031307"/>
            <a:ext cx="3129548" cy="21885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3. Relationship </a:t>
            </a:r>
            <a:r>
              <a:rPr lang="ko-KR" altLang="en-US" sz="3600" dirty="0"/>
              <a:t>발견</a:t>
            </a:r>
            <a:r>
              <a:rPr lang="en-US" altLang="ko-KR" sz="3600" dirty="0"/>
              <a:t>, </a:t>
            </a:r>
            <a:r>
              <a:rPr lang="ko-KR" altLang="en-US" sz="3600" dirty="0"/>
              <a:t>검증</a:t>
            </a:r>
            <a:r>
              <a:rPr lang="en-US" altLang="ko-KR" sz="3600" dirty="0"/>
              <a:t>, </a:t>
            </a:r>
            <a:r>
              <a:rPr lang="ko-KR" altLang="en-US" sz="3600" dirty="0"/>
              <a:t>상세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2554053"/>
            <a:ext cx="1512168" cy="2819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36296" y="2474997"/>
            <a:ext cx="1512168" cy="28982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255405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퀘스트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2475683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아이템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391992" y="278003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91992" y="3163129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292864" y="3163129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292080" y="2772974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779912" y="2492896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79912" y="2492897"/>
            <a:ext cx="151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퀘스트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보상아이템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정</a:t>
            </a:r>
            <a:r>
              <a:rPr lang="ko-KR" altLang="en-US" sz="2000" b="1" dirty="0"/>
              <a:t>보</a:t>
            </a:r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2865120" y="3147060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5292080" y="3140968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33620" y="3127575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274316" y="3141387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3366076" y="4299407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366076" y="4682498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5266948" y="4682498"/>
            <a:ext cx="387920" cy="383091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266164" y="4292343"/>
            <a:ext cx="387920" cy="35686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3753996" y="4012265"/>
            <a:ext cx="1512168" cy="13609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753996" y="4012266"/>
            <a:ext cx="151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퀘스트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완료조</a:t>
            </a:r>
            <a:r>
              <a:rPr lang="ko-KR" altLang="en-US" sz="2000" b="1" dirty="0"/>
              <a:t>건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정</a:t>
            </a:r>
            <a:r>
              <a:rPr lang="ko-KR" altLang="en-US" sz="2000" b="1" dirty="0"/>
              <a:t>보</a:t>
            </a:r>
          </a:p>
        </p:txBody>
      </p:sp>
      <p:cxnSp>
        <p:nvCxnSpPr>
          <p:cNvPr id="40" name="직선 연결선 39"/>
          <p:cNvCxnSpPr/>
          <p:nvPr/>
        </p:nvCxnSpPr>
        <p:spPr>
          <a:xfrm flipH="1" flipV="1">
            <a:off x="2839204" y="4666429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5266164" y="4660337"/>
            <a:ext cx="920642" cy="1182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907704" y="4646944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248400" y="4660756"/>
            <a:ext cx="961980" cy="12284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5680784" y="2772974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391992" y="2803393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5667509" y="4283108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3371881" y="4312520"/>
            <a:ext cx="0" cy="739956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4441324" y="2060848"/>
            <a:ext cx="0" cy="43204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63688" y="1753071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보상으로 어떤 아이템을 몇 개를 </a:t>
            </a:r>
            <a:r>
              <a:rPr lang="ko-KR" altLang="en-US" sz="1400" dirty="0" err="1" smtClean="0"/>
              <a:t>줄것인가를</a:t>
            </a:r>
            <a:r>
              <a:rPr lang="ko-KR" altLang="en-US" sz="1400" dirty="0" smtClean="0"/>
              <a:t> 나타내는 </a:t>
            </a:r>
            <a:r>
              <a:rPr lang="en-US" altLang="ko-KR" sz="1400" dirty="0" smtClean="0"/>
              <a:t>attribute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도출시킬 수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4535996" y="5373216"/>
            <a:ext cx="0" cy="43204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3688" y="5805264"/>
            <a:ext cx="6893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몇 개를 모아와야 </a:t>
            </a:r>
            <a:r>
              <a:rPr lang="ko-KR" altLang="en-US" sz="1400" dirty="0" err="1" smtClean="0"/>
              <a:t>퀘스트</a:t>
            </a:r>
            <a:r>
              <a:rPr lang="ko-KR" altLang="en-US" sz="1400" dirty="0" smtClean="0"/>
              <a:t> 완수가 되는지를 나타내는 </a:t>
            </a:r>
            <a:r>
              <a:rPr lang="en-US" altLang="ko-KR" sz="1400" dirty="0" smtClean="0"/>
              <a:t>attribute</a:t>
            </a:r>
            <a:r>
              <a:rPr lang="ko-KR" altLang="en-US" sz="1400" dirty="0" smtClean="0"/>
              <a:t>를 도출시킬 수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416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3600" dirty="0" smtClean="0"/>
              <a:t>최종 도출된 </a:t>
            </a:r>
            <a:r>
              <a:rPr lang="en-US" altLang="ko-KR" sz="3600" dirty="0" smtClean="0"/>
              <a:t>Entity</a:t>
            </a:r>
            <a:endParaRPr lang="ko-KR" altLang="en-US" sz="36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1916832"/>
            <a:ext cx="3888431" cy="4248472"/>
          </a:xfrm>
        </p:spPr>
        <p:txBody>
          <a:bodyPr>
            <a:normAutofit/>
          </a:bodyPr>
          <a:lstStyle/>
          <a:p>
            <a:r>
              <a:rPr lang="ko-KR" altLang="en-US" dirty="0"/>
              <a:t>계정</a:t>
            </a:r>
          </a:p>
          <a:p>
            <a:r>
              <a:rPr lang="ko-KR" altLang="en-US" dirty="0"/>
              <a:t>캐릭터</a:t>
            </a:r>
          </a:p>
          <a:p>
            <a:r>
              <a:rPr lang="ko-KR" altLang="en-US" dirty="0" err="1" smtClean="0"/>
              <a:t>몬스터</a:t>
            </a:r>
            <a:endParaRPr lang="en-US" altLang="ko-KR" dirty="0"/>
          </a:p>
          <a:p>
            <a:r>
              <a:rPr lang="ko-KR" altLang="en-US" dirty="0" err="1" smtClean="0"/>
              <a:t>맵</a:t>
            </a:r>
            <a:endParaRPr lang="en-US" altLang="ko-KR" dirty="0" smtClean="0"/>
          </a:p>
          <a:p>
            <a:r>
              <a:rPr lang="en-US" altLang="ko-KR" dirty="0"/>
              <a:t>NPC</a:t>
            </a:r>
          </a:p>
          <a:p>
            <a:r>
              <a:rPr lang="ko-KR" altLang="en-US" dirty="0" smtClean="0"/>
              <a:t>아이템</a:t>
            </a:r>
            <a:endParaRPr lang="ko-KR" altLang="en-US" dirty="0"/>
          </a:p>
          <a:p>
            <a:r>
              <a:rPr lang="ko-KR" altLang="en-US" dirty="0" smtClean="0"/>
              <a:t>무기 </a:t>
            </a:r>
            <a:r>
              <a:rPr lang="ko-KR" altLang="en-US" dirty="0"/>
              <a:t>아이템 </a:t>
            </a:r>
            <a:r>
              <a:rPr lang="en-US" altLang="ko-KR" dirty="0"/>
              <a:t>(subtype)</a:t>
            </a:r>
          </a:p>
          <a:p>
            <a:r>
              <a:rPr lang="ko-KR" altLang="en-US" dirty="0" err="1"/>
              <a:t>방어구</a:t>
            </a:r>
            <a:r>
              <a:rPr lang="ko-KR" altLang="en-US" dirty="0"/>
              <a:t> 아이템 </a:t>
            </a:r>
            <a:r>
              <a:rPr lang="en-US" altLang="ko-KR" dirty="0"/>
              <a:t>(subtype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퀘스트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72001" y="1916832"/>
            <a:ext cx="3888431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아이템 소유정보</a:t>
            </a:r>
          </a:p>
          <a:p>
            <a:r>
              <a:rPr lang="ko-KR" altLang="en-US" dirty="0" err="1"/>
              <a:t>퀘스트</a:t>
            </a:r>
            <a:r>
              <a:rPr lang="ko-KR" altLang="en-US" dirty="0"/>
              <a:t> 진행정보</a:t>
            </a:r>
          </a:p>
          <a:p>
            <a:r>
              <a:rPr lang="ko-KR" altLang="en-US" dirty="0" err="1"/>
              <a:t>퀘스트</a:t>
            </a:r>
            <a:r>
              <a:rPr lang="ko-KR" altLang="en-US" dirty="0"/>
              <a:t> 완료조건 정보</a:t>
            </a:r>
          </a:p>
          <a:p>
            <a:r>
              <a:rPr lang="ko-KR" altLang="en-US" dirty="0" err="1"/>
              <a:t>퀘스트</a:t>
            </a:r>
            <a:r>
              <a:rPr lang="ko-KR" altLang="en-US" dirty="0"/>
              <a:t> 보상아이템 정보</a:t>
            </a:r>
          </a:p>
          <a:p>
            <a:r>
              <a:rPr lang="ko-KR" altLang="en-US" dirty="0" err="1"/>
              <a:t>몬스터</a:t>
            </a:r>
            <a:r>
              <a:rPr lang="ko-KR" altLang="en-US" dirty="0"/>
              <a:t> </a:t>
            </a:r>
            <a:r>
              <a:rPr lang="ko-KR" altLang="en-US" dirty="0" err="1"/>
              <a:t>스폰정보</a:t>
            </a:r>
            <a:endParaRPr lang="ko-KR" altLang="en-US" dirty="0"/>
          </a:p>
          <a:p>
            <a:r>
              <a:rPr lang="en-US" altLang="ko-KR" dirty="0"/>
              <a:t>NPC </a:t>
            </a:r>
            <a:r>
              <a:rPr lang="ko-KR" altLang="en-US" dirty="0"/>
              <a:t>판매아이템 정보</a:t>
            </a:r>
          </a:p>
          <a:p>
            <a:r>
              <a:rPr lang="en-US" altLang="ko-KR" dirty="0"/>
              <a:t>NPC </a:t>
            </a:r>
            <a:r>
              <a:rPr lang="ko-KR" altLang="en-US" dirty="0" err="1"/>
              <a:t>퀘스트</a:t>
            </a:r>
            <a:r>
              <a:rPr lang="ko-KR" altLang="en-US" dirty="0"/>
              <a:t> 보유정보</a:t>
            </a:r>
          </a:p>
          <a:p>
            <a:r>
              <a:rPr lang="en-US" altLang="ko-KR" dirty="0"/>
              <a:t>NPC </a:t>
            </a:r>
            <a:r>
              <a:rPr lang="ko-KR" altLang="en-US" dirty="0"/>
              <a:t>배치정보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6093296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3</a:t>
            </a:r>
            <a:r>
              <a:rPr lang="ko-KR" altLang="en-US" dirty="0" smtClean="0"/>
              <a:t>장짜리 날림기획서에서도 이렇게 많은 </a:t>
            </a:r>
            <a:r>
              <a:rPr lang="en-US" altLang="ko-KR" dirty="0" smtClean="0"/>
              <a:t>Entity</a:t>
            </a:r>
            <a:r>
              <a:rPr lang="ko-KR" altLang="en-US" dirty="0" smtClean="0"/>
              <a:t>가 도출되는데 현업에서는 </a:t>
            </a:r>
            <a:r>
              <a:rPr lang="ko-KR" altLang="en-US" dirty="0" err="1" smtClean="0"/>
              <a:t>장난아니겠죠</a:t>
            </a:r>
            <a:r>
              <a:rPr lang="en-US" altLang="ko-KR" dirty="0" smtClean="0"/>
              <a:t>?</a:t>
            </a:r>
            <a:r>
              <a:rPr lang="ko-KR" altLang="en-US" dirty="0"/>
              <a:t> </a:t>
            </a:r>
            <a:r>
              <a:rPr lang="ko-KR" altLang="en-US" dirty="0" err="1" smtClean="0"/>
              <a:t>수백개가</a:t>
            </a:r>
            <a:r>
              <a:rPr lang="ko-KR" altLang="en-US" dirty="0" smtClean="0"/>
              <a:t> 기본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17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755577" y="1772816"/>
            <a:ext cx="720079" cy="648071"/>
            <a:chOff x="1004568" y="2060851"/>
            <a:chExt cx="720079" cy="64807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04568" y="2060851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4568" y="2060852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계정</a:t>
              </a:r>
              <a:endParaRPr lang="ko-KR" altLang="en-US" sz="2400" b="1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8034" y="980728"/>
            <a:ext cx="663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ERD</a:t>
            </a:r>
            <a:r>
              <a:rPr lang="ko-KR" altLang="en-US" dirty="0" smtClean="0"/>
              <a:t>로 표현해보자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6" name="그룹 75"/>
          <p:cNvGrpSpPr/>
          <p:nvPr/>
        </p:nvGrpSpPr>
        <p:grpSpPr>
          <a:xfrm>
            <a:off x="755577" y="2852936"/>
            <a:ext cx="720079" cy="648071"/>
            <a:chOff x="2228704" y="2060850"/>
            <a:chExt cx="720079" cy="648071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2228704" y="206085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28704" y="2060851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캐릭터</a:t>
              </a:r>
              <a:endParaRPr lang="ko-KR" altLang="en-US" sz="2400" b="1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588222" y="1772817"/>
            <a:ext cx="720079" cy="648071"/>
            <a:chOff x="3596856" y="2060849"/>
            <a:chExt cx="720079" cy="64807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3596856" y="2060849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96856" y="2060850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NPC</a:t>
              </a:r>
              <a:endParaRPr lang="ko-KR" altLang="en-US" sz="2400" b="1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2804770" y="1789310"/>
            <a:ext cx="720079" cy="648071"/>
            <a:chOff x="2228704" y="3140972"/>
            <a:chExt cx="720079" cy="64807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228704" y="3140972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28704" y="3140973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아이템</a:t>
              </a:r>
              <a:endParaRPr lang="ko-KR" altLang="en-US" sz="2400" b="1" dirty="0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763689" y="4365104"/>
            <a:ext cx="720079" cy="648071"/>
            <a:chOff x="1004568" y="4365107"/>
            <a:chExt cx="720079" cy="648071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004568" y="4365107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04568" y="4365108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진행정보</a:t>
              </a:r>
              <a:endParaRPr lang="ko-KR" altLang="en-US" b="1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668341" y="4375023"/>
            <a:ext cx="720079" cy="648071"/>
            <a:chOff x="2228704" y="4365108"/>
            <a:chExt cx="720079" cy="648071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2228704" y="4365108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28704" y="4365109"/>
              <a:ext cx="720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/>
                <a:t>NPC</a:t>
              </a:r>
            </a:p>
            <a:p>
              <a:pPr algn="ctr"/>
              <a:r>
                <a:rPr lang="ko-KR" altLang="en-US" sz="1050" b="1" dirty="0" smtClean="0"/>
                <a:t>배치정보</a:t>
              </a:r>
              <a:endParaRPr lang="ko-KR" altLang="en-US" b="1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724129" y="4383483"/>
            <a:ext cx="720079" cy="648071"/>
            <a:chOff x="3617855" y="4365106"/>
            <a:chExt cx="720079" cy="64807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617855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17855" y="4365107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/>
                <a:t>NPC</a:t>
              </a:r>
            </a:p>
            <a:p>
              <a:pPr algn="ctr"/>
              <a:r>
                <a:rPr lang="ko-KR" altLang="en-US" sz="1050" b="1" dirty="0" smtClean="0"/>
                <a:t>판매아이템 </a:t>
              </a:r>
              <a:r>
                <a:rPr lang="ko-KR" altLang="en-US" sz="1050" b="1" dirty="0"/>
                <a:t>정보</a:t>
              </a:r>
              <a:endParaRPr lang="ko-KR" altLang="en-US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788024" y="1790885"/>
            <a:ext cx="720079" cy="648071"/>
            <a:chOff x="4919445" y="2060849"/>
            <a:chExt cx="720079" cy="648071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919445" y="2060849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19445" y="2060850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몬스터</a:t>
              </a:r>
              <a:endParaRPr lang="ko-KR" altLang="en-US" sz="2400" b="1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55577" y="4365104"/>
            <a:ext cx="720079" cy="648071"/>
            <a:chOff x="4932040" y="3140970"/>
            <a:chExt cx="720079" cy="64807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4932040" y="314097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32040" y="3140971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아이템 소유정보</a:t>
              </a:r>
              <a:endParaRPr lang="ko-KR" altLang="en-US" b="1" dirty="0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10395" y="4383481"/>
            <a:ext cx="720079" cy="648071"/>
            <a:chOff x="4940444" y="4365106"/>
            <a:chExt cx="720079" cy="648071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4940444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40444" y="4365107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보상아이템 정보</a:t>
              </a:r>
              <a:endParaRPr lang="ko-KR" altLang="en-US" b="1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656746" y="4382350"/>
            <a:ext cx="720079" cy="648071"/>
            <a:chOff x="7164288" y="3471844"/>
            <a:chExt cx="720079" cy="64807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7164288" y="3471844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64288" y="3471845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NPC</a:t>
              </a:r>
            </a:p>
            <a:p>
              <a:pPr algn="ctr"/>
              <a:r>
                <a:rPr lang="ko-KR" altLang="en-US" sz="1050" b="1" dirty="0" err="1"/>
                <a:t>퀘스트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 smtClean="0"/>
                <a:t>보유정보</a:t>
              </a:r>
              <a:endParaRPr lang="ko-KR" altLang="en-US" sz="1050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2771800" y="4383482"/>
            <a:ext cx="720079" cy="648071"/>
            <a:chOff x="6732240" y="4695980"/>
            <a:chExt cx="720079" cy="648071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6732240" y="469598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32240" y="4695981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완료조건 정보</a:t>
              </a:r>
              <a:endParaRPr lang="ko-KR" altLang="en-US" b="1" dirty="0"/>
            </a:p>
          </p:txBody>
        </p:sp>
      </p:grpSp>
      <p:cxnSp>
        <p:nvCxnSpPr>
          <p:cNvPr id="65" name="직선 연결선 64"/>
          <p:cNvCxnSpPr>
            <a:stCxn id="62" idx="0"/>
            <a:endCxn id="107" idx="2"/>
          </p:cNvCxnSpPr>
          <p:nvPr/>
        </p:nvCxnSpPr>
        <p:spPr>
          <a:xfrm flipH="1" flipV="1">
            <a:off x="4156962" y="2420886"/>
            <a:ext cx="2859824" cy="196146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49" idx="0"/>
            <a:endCxn id="107" idx="2"/>
          </p:cNvCxnSpPr>
          <p:nvPr/>
        </p:nvCxnSpPr>
        <p:spPr>
          <a:xfrm flipV="1">
            <a:off x="2123729" y="2420886"/>
            <a:ext cx="2033233" cy="19442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0"/>
            <a:endCxn id="41" idx="2"/>
          </p:cNvCxnSpPr>
          <p:nvPr/>
        </p:nvCxnSpPr>
        <p:spPr>
          <a:xfrm flipH="1" flipV="1">
            <a:off x="6948262" y="2420888"/>
            <a:ext cx="68524" cy="196146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52" idx="0"/>
            <a:endCxn id="115" idx="2"/>
          </p:cNvCxnSpPr>
          <p:nvPr/>
        </p:nvCxnSpPr>
        <p:spPr>
          <a:xfrm flipV="1">
            <a:off x="8028381" y="2420889"/>
            <a:ext cx="1" cy="195413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58" idx="0"/>
            <a:endCxn id="39" idx="2"/>
          </p:cNvCxnSpPr>
          <p:nvPr/>
        </p:nvCxnSpPr>
        <p:spPr>
          <a:xfrm flipV="1">
            <a:off x="1115617" y="3501007"/>
            <a:ext cx="0" cy="8640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45" idx="2"/>
            <a:endCxn id="58" idx="0"/>
          </p:cNvCxnSpPr>
          <p:nvPr/>
        </p:nvCxnSpPr>
        <p:spPr>
          <a:xfrm flipH="1">
            <a:off x="1115617" y="2437381"/>
            <a:ext cx="2049193" cy="192772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5" idx="2"/>
            <a:endCxn id="40" idx="0"/>
          </p:cNvCxnSpPr>
          <p:nvPr/>
        </p:nvCxnSpPr>
        <p:spPr>
          <a:xfrm>
            <a:off x="1115617" y="2420887"/>
            <a:ext cx="0" cy="43205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3796922" y="1772815"/>
            <a:ext cx="720079" cy="648071"/>
            <a:chOff x="3609451" y="3140970"/>
            <a:chExt cx="720079" cy="648071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3609451" y="314097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609451" y="3140971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퀘스트</a:t>
              </a:r>
              <a:endParaRPr lang="ko-KR" altLang="en-US" sz="2400" b="1" dirty="0"/>
            </a:p>
          </p:txBody>
        </p:sp>
      </p:grpSp>
      <p:cxnSp>
        <p:nvCxnSpPr>
          <p:cNvPr id="111" name="직선 연결선 110"/>
          <p:cNvCxnSpPr>
            <a:stCxn id="49" idx="0"/>
            <a:endCxn id="39" idx="2"/>
          </p:cNvCxnSpPr>
          <p:nvPr/>
        </p:nvCxnSpPr>
        <p:spPr>
          <a:xfrm flipH="1" flipV="1">
            <a:off x="1115617" y="3501007"/>
            <a:ext cx="1008112" cy="86409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7668342" y="1772818"/>
            <a:ext cx="720079" cy="648071"/>
            <a:chOff x="1009543" y="3140971"/>
            <a:chExt cx="720079" cy="648071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1009543" y="3140971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09543" y="3140972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맵</a:t>
              </a:r>
              <a:endParaRPr lang="ko-KR" altLang="en-US" sz="2400" b="1" dirty="0"/>
            </a:p>
          </p:txBody>
        </p:sp>
      </p:grpSp>
      <p:cxnSp>
        <p:nvCxnSpPr>
          <p:cNvPr id="120" name="직선 연결선 119"/>
          <p:cNvCxnSpPr>
            <a:stCxn id="107" idx="2"/>
            <a:endCxn id="59" idx="0"/>
          </p:cNvCxnSpPr>
          <p:nvPr/>
        </p:nvCxnSpPr>
        <p:spPr>
          <a:xfrm>
            <a:off x="4156962" y="2420886"/>
            <a:ext cx="13473" cy="19625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5" idx="2"/>
            <a:endCxn id="63" idx="0"/>
          </p:cNvCxnSpPr>
          <p:nvPr/>
        </p:nvCxnSpPr>
        <p:spPr>
          <a:xfrm flipH="1">
            <a:off x="3131840" y="2437381"/>
            <a:ext cx="32970" cy="194610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51" idx="0"/>
            <a:endCxn id="41" idx="2"/>
          </p:cNvCxnSpPr>
          <p:nvPr/>
        </p:nvCxnSpPr>
        <p:spPr>
          <a:xfrm flipH="1" flipV="1">
            <a:off x="6948262" y="2420888"/>
            <a:ext cx="1080119" cy="195413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45" idx="2"/>
            <a:endCxn id="54" idx="0"/>
          </p:cNvCxnSpPr>
          <p:nvPr/>
        </p:nvCxnSpPr>
        <p:spPr>
          <a:xfrm>
            <a:off x="3164810" y="2437381"/>
            <a:ext cx="2919359" cy="194610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83568" y="551723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원래는 </a:t>
            </a:r>
            <a:r>
              <a:rPr lang="en-US" altLang="ko-KR" dirty="0" smtClean="0"/>
              <a:t>Barker </a:t>
            </a:r>
            <a:r>
              <a:rPr lang="ko-KR" altLang="en-US" dirty="0" smtClean="0"/>
              <a:t>표기법으로 써야 하는데 </a:t>
            </a:r>
            <a:r>
              <a:rPr lang="en-US" altLang="ko-KR" dirty="0" smtClean="0"/>
              <a:t>PPT</a:t>
            </a:r>
            <a:r>
              <a:rPr lang="ko-KR" altLang="en-US" dirty="0"/>
              <a:t>로</a:t>
            </a:r>
            <a:r>
              <a:rPr lang="ko-KR" altLang="en-US" dirty="0" smtClean="0"/>
              <a:t> 선 </a:t>
            </a:r>
            <a:r>
              <a:rPr lang="ko-KR" altLang="en-US" dirty="0" err="1" smtClean="0"/>
              <a:t>긋는게</a:t>
            </a:r>
            <a:r>
              <a:rPr lang="ko-KR" altLang="en-US" dirty="0" smtClean="0"/>
              <a:t> 불편해서</a:t>
            </a:r>
            <a:r>
              <a:rPr lang="en-US" altLang="ko-KR" dirty="0" smtClean="0"/>
              <a:t>…</a:t>
            </a:r>
            <a:r>
              <a:rPr lang="ko-KR" altLang="en-US" dirty="0" err="1" smtClean="0"/>
              <a:t>ㅠㅠ</a:t>
            </a:r>
            <a:endParaRPr lang="ko-KR" altLang="en-US" dirty="0"/>
          </a:p>
        </p:txBody>
      </p:sp>
      <p:cxnSp>
        <p:nvCxnSpPr>
          <p:cNvPr id="136" name="직선 연결선 135"/>
          <p:cNvCxnSpPr>
            <a:stCxn id="53" idx="0"/>
            <a:endCxn id="41" idx="2"/>
          </p:cNvCxnSpPr>
          <p:nvPr/>
        </p:nvCxnSpPr>
        <p:spPr>
          <a:xfrm flipV="1">
            <a:off x="6084169" y="2420888"/>
            <a:ext cx="864093" cy="19625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/>
          <p:cNvGrpSpPr/>
          <p:nvPr/>
        </p:nvGrpSpPr>
        <p:grpSpPr>
          <a:xfrm>
            <a:off x="4788025" y="4365104"/>
            <a:ext cx="720079" cy="648071"/>
            <a:chOff x="3617855" y="4365106"/>
            <a:chExt cx="720079" cy="648071"/>
          </a:xfrm>
        </p:grpSpPr>
        <p:sp>
          <p:nvSpPr>
            <p:cNvPr id="140" name="모서리가 둥근 직사각형 139"/>
            <p:cNvSpPr/>
            <p:nvPr/>
          </p:nvSpPr>
          <p:spPr>
            <a:xfrm>
              <a:off x="3617855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617855" y="4365107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 smtClean="0"/>
                <a:t>몬스터</a:t>
              </a:r>
              <a:endParaRPr lang="en-US" altLang="ko-KR" sz="1050" b="1" dirty="0" smtClean="0"/>
            </a:p>
            <a:p>
              <a:pPr algn="ctr"/>
              <a:r>
                <a:rPr lang="ko-KR" altLang="en-US" sz="1050" b="1" dirty="0" err="1" smtClean="0"/>
                <a:t>스폰정</a:t>
              </a:r>
              <a:r>
                <a:rPr lang="ko-KR" altLang="en-US" sz="1050" b="1" dirty="0" err="1"/>
                <a:t>보</a:t>
              </a:r>
              <a:endParaRPr lang="en-US" altLang="ko-KR" sz="1050" b="1" dirty="0" smtClean="0"/>
            </a:p>
          </p:txBody>
        </p:sp>
      </p:grpSp>
      <p:cxnSp>
        <p:nvCxnSpPr>
          <p:cNvPr id="142" name="직선 연결선 141"/>
          <p:cNvCxnSpPr>
            <a:stCxn id="55" idx="2"/>
            <a:endCxn id="141" idx="0"/>
          </p:cNvCxnSpPr>
          <p:nvPr/>
        </p:nvCxnSpPr>
        <p:spPr>
          <a:xfrm>
            <a:off x="5148064" y="2438956"/>
            <a:ext cx="1" cy="192614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stCxn id="115" idx="2"/>
            <a:endCxn id="140" idx="0"/>
          </p:cNvCxnSpPr>
          <p:nvPr/>
        </p:nvCxnSpPr>
        <p:spPr>
          <a:xfrm flipH="1">
            <a:off x="5148065" y="2420889"/>
            <a:ext cx="2880317" cy="194421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63" idx="0"/>
            <a:endCxn id="107" idx="2"/>
          </p:cNvCxnSpPr>
          <p:nvPr/>
        </p:nvCxnSpPr>
        <p:spPr>
          <a:xfrm flipV="1">
            <a:off x="3131840" y="2420886"/>
            <a:ext cx="1025122" cy="19625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6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034" y="1628800"/>
            <a:ext cx="8686454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755577" y="1772816"/>
            <a:ext cx="720079" cy="648071"/>
            <a:chOff x="1004568" y="2060851"/>
            <a:chExt cx="720079" cy="64807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04568" y="2060851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4568" y="2060852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계정</a:t>
              </a:r>
              <a:endParaRPr lang="ko-KR" altLang="en-US" sz="2400" b="1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55577" y="2852936"/>
            <a:ext cx="720079" cy="648071"/>
            <a:chOff x="2228704" y="2060850"/>
            <a:chExt cx="720079" cy="648071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2228704" y="206085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28704" y="2060851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캐릭터</a:t>
              </a:r>
              <a:endParaRPr lang="ko-KR" altLang="en-US" sz="2400" b="1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588222" y="1772817"/>
            <a:ext cx="720079" cy="648071"/>
            <a:chOff x="3596856" y="2060849"/>
            <a:chExt cx="720079" cy="64807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3596856" y="2060849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96856" y="2060850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NPC</a:t>
              </a:r>
              <a:endParaRPr lang="ko-KR" altLang="en-US" sz="2400" b="1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2804770" y="1789310"/>
            <a:ext cx="720079" cy="648071"/>
            <a:chOff x="2228704" y="3140972"/>
            <a:chExt cx="720079" cy="64807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228704" y="3140972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28704" y="3140973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아이템</a:t>
              </a:r>
              <a:endParaRPr lang="ko-KR" altLang="en-US" sz="2400" b="1" dirty="0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763689" y="4365104"/>
            <a:ext cx="720079" cy="648071"/>
            <a:chOff x="1004568" y="4365107"/>
            <a:chExt cx="720079" cy="648071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004568" y="4365107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04568" y="4365108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진행정보</a:t>
              </a:r>
              <a:endParaRPr lang="ko-KR" altLang="en-US" b="1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668341" y="4375023"/>
            <a:ext cx="720079" cy="648071"/>
            <a:chOff x="2228704" y="4365108"/>
            <a:chExt cx="720079" cy="648071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2228704" y="4365108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28704" y="4365109"/>
              <a:ext cx="720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/>
                <a:t>NPC</a:t>
              </a:r>
            </a:p>
            <a:p>
              <a:pPr algn="ctr"/>
              <a:r>
                <a:rPr lang="ko-KR" altLang="en-US" sz="1050" b="1" dirty="0" smtClean="0"/>
                <a:t>배치정보</a:t>
              </a:r>
              <a:endParaRPr lang="ko-KR" altLang="en-US" b="1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724129" y="4383483"/>
            <a:ext cx="720079" cy="648071"/>
            <a:chOff x="3617855" y="4365106"/>
            <a:chExt cx="720079" cy="64807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617855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17855" y="4365107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/>
                <a:t>NPC</a:t>
              </a:r>
            </a:p>
            <a:p>
              <a:pPr algn="ctr"/>
              <a:r>
                <a:rPr lang="ko-KR" altLang="en-US" sz="1050" b="1" dirty="0" smtClean="0"/>
                <a:t>판매아이템 </a:t>
              </a:r>
              <a:r>
                <a:rPr lang="ko-KR" altLang="en-US" sz="1050" b="1" dirty="0"/>
                <a:t>정보</a:t>
              </a:r>
              <a:endParaRPr lang="ko-KR" altLang="en-US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788024" y="1790885"/>
            <a:ext cx="720079" cy="648071"/>
            <a:chOff x="4919445" y="2060849"/>
            <a:chExt cx="720079" cy="648071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919445" y="2060849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19445" y="2060850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몬스터</a:t>
              </a:r>
              <a:endParaRPr lang="ko-KR" altLang="en-US" sz="2400" b="1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55577" y="4365104"/>
            <a:ext cx="720079" cy="648071"/>
            <a:chOff x="4932040" y="3140970"/>
            <a:chExt cx="720079" cy="64807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4932040" y="314097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32040" y="3140971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아이템 소유정보</a:t>
              </a:r>
              <a:endParaRPr lang="ko-KR" altLang="en-US" b="1" dirty="0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10395" y="4383481"/>
            <a:ext cx="720079" cy="648071"/>
            <a:chOff x="4940444" y="4365106"/>
            <a:chExt cx="720079" cy="648071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4940444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40444" y="4365107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보상아이템 정보</a:t>
              </a:r>
              <a:endParaRPr lang="ko-KR" altLang="en-US" b="1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656746" y="4382350"/>
            <a:ext cx="720079" cy="648071"/>
            <a:chOff x="7164288" y="3471844"/>
            <a:chExt cx="720079" cy="64807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7164288" y="3471844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64288" y="3471845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NPC</a:t>
              </a:r>
            </a:p>
            <a:p>
              <a:pPr algn="ctr"/>
              <a:r>
                <a:rPr lang="ko-KR" altLang="en-US" sz="1050" b="1" dirty="0" err="1"/>
                <a:t>퀘스트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 smtClean="0"/>
                <a:t>보유정보</a:t>
              </a:r>
              <a:endParaRPr lang="ko-KR" altLang="en-US" sz="1050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2771800" y="4383482"/>
            <a:ext cx="720079" cy="648071"/>
            <a:chOff x="6732240" y="4695980"/>
            <a:chExt cx="720079" cy="648071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6732240" y="469598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32240" y="4695981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완료조건 정보</a:t>
              </a:r>
              <a:endParaRPr lang="ko-KR" altLang="en-US" b="1" dirty="0"/>
            </a:p>
          </p:txBody>
        </p:sp>
      </p:grpSp>
      <p:cxnSp>
        <p:nvCxnSpPr>
          <p:cNvPr id="65" name="직선 연결선 64"/>
          <p:cNvCxnSpPr>
            <a:stCxn id="62" idx="0"/>
            <a:endCxn id="107" idx="2"/>
          </p:cNvCxnSpPr>
          <p:nvPr/>
        </p:nvCxnSpPr>
        <p:spPr>
          <a:xfrm flipH="1" flipV="1">
            <a:off x="4156962" y="2420886"/>
            <a:ext cx="2859824" cy="196146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49" idx="0"/>
            <a:endCxn id="107" idx="2"/>
          </p:cNvCxnSpPr>
          <p:nvPr/>
        </p:nvCxnSpPr>
        <p:spPr>
          <a:xfrm flipV="1">
            <a:off x="2123729" y="2420886"/>
            <a:ext cx="2033233" cy="19442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0"/>
            <a:endCxn id="41" idx="2"/>
          </p:cNvCxnSpPr>
          <p:nvPr/>
        </p:nvCxnSpPr>
        <p:spPr>
          <a:xfrm flipH="1" flipV="1">
            <a:off x="6948262" y="2420888"/>
            <a:ext cx="68524" cy="196146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52" idx="0"/>
            <a:endCxn id="115" idx="2"/>
          </p:cNvCxnSpPr>
          <p:nvPr/>
        </p:nvCxnSpPr>
        <p:spPr>
          <a:xfrm flipV="1">
            <a:off x="8028381" y="2420889"/>
            <a:ext cx="1" cy="195413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58" idx="0"/>
            <a:endCxn id="39" idx="2"/>
          </p:cNvCxnSpPr>
          <p:nvPr/>
        </p:nvCxnSpPr>
        <p:spPr>
          <a:xfrm flipV="1">
            <a:off x="1115617" y="3501007"/>
            <a:ext cx="0" cy="8640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45" idx="2"/>
            <a:endCxn id="58" idx="0"/>
          </p:cNvCxnSpPr>
          <p:nvPr/>
        </p:nvCxnSpPr>
        <p:spPr>
          <a:xfrm flipH="1">
            <a:off x="1115617" y="2437381"/>
            <a:ext cx="2049193" cy="192772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5" idx="2"/>
            <a:endCxn id="40" idx="0"/>
          </p:cNvCxnSpPr>
          <p:nvPr/>
        </p:nvCxnSpPr>
        <p:spPr>
          <a:xfrm>
            <a:off x="1115617" y="2420887"/>
            <a:ext cx="0" cy="43205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3796922" y="1772815"/>
            <a:ext cx="720079" cy="648071"/>
            <a:chOff x="3609451" y="3140970"/>
            <a:chExt cx="720079" cy="648071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3609451" y="314097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609451" y="3140971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퀘스트</a:t>
              </a:r>
              <a:endParaRPr lang="ko-KR" altLang="en-US" sz="2400" b="1" dirty="0"/>
            </a:p>
          </p:txBody>
        </p:sp>
      </p:grpSp>
      <p:cxnSp>
        <p:nvCxnSpPr>
          <p:cNvPr id="111" name="직선 연결선 110"/>
          <p:cNvCxnSpPr>
            <a:stCxn id="49" idx="0"/>
            <a:endCxn id="39" idx="2"/>
          </p:cNvCxnSpPr>
          <p:nvPr/>
        </p:nvCxnSpPr>
        <p:spPr>
          <a:xfrm flipH="1" flipV="1">
            <a:off x="1115617" y="3501007"/>
            <a:ext cx="1008112" cy="86409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7668342" y="1772818"/>
            <a:ext cx="720079" cy="648071"/>
            <a:chOff x="1009543" y="3140971"/>
            <a:chExt cx="720079" cy="648071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1009543" y="3140971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09543" y="3140972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맵</a:t>
              </a:r>
              <a:endParaRPr lang="ko-KR" altLang="en-US" sz="2400" b="1" dirty="0"/>
            </a:p>
          </p:txBody>
        </p:sp>
      </p:grpSp>
      <p:cxnSp>
        <p:nvCxnSpPr>
          <p:cNvPr id="120" name="직선 연결선 119"/>
          <p:cNvCxnSpPr>
            <a:stCxn id="107" idx="2"/>
            <a:endCxn id="59" idx="0"/>
          </p:cNvCxnSpPr>
          <p:nvPr/>
        </p:nvCxnSpPr>
        <p:spPr>
          <a:xfrm>
            <a:off x="4156962" y="2420886"/>
            <a:ext cx="13473" cy="19625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5" idx="2"/>
            <a:endCxn id="63" idx="0"/>
          </p:cNvCxnSpPr>
          <p:nvPr/>
        </p:nvCxnSpPr>
        <p:spPr>
          <a:xfrm flipH="1">
            <a:off x="3131840" y="2437381"/>
            <a:ext cx="32970" cy="194610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51" idx="0"/>
            <a:endCxn id="41" idx="2"/>
          </p:cNvCxnSpPr>
          <p:nvPr/>
        </p:nvCxnSpPr>
        <p:spPr>
          <a:xfrm flipH="1" flipV="1">
            <a:off x="6948262" y="2420888"/>
            <a:ext cx="1080119" cy="195413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45" idx="2"/>
            <a:endCxn id="54" idx="0"/>
          </p:cNvCxnSpPr>
          <p:nvPr/>
        </p:nvCxnSpPr>
        <p:spPr>
          <a:xfrm>
            <a:off x="3164810" y="2437381"/>
            <a:ext cx="2919359" cy="194610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83568" y="5517232"/>
            <a:ext cx="663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부모 없이도 태어날 수 있는 </a:t>
            </a:r>
            <a:r>
              <a:rPr lang="en-US" altLang="ko-KR" dirty="0" smtClean="0"/>
              <a:t>Entity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Key Entity</a:t>
            </a:r>
            <a:r>
              <a:rPr lang="ko-KR" altLang="en-US" dirty="0" smtClean="0"/>
              <a:t>라 부른다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36" name="직선 연결선 135"/>
          <p:cNvCxnSpPr>
            <a:stCxn id="53" idx="0"/>
            <a:endCxn id="41" idx="2"/>
          </p:cNvCxnSpPr>
          <p:nvPr/>
        </p:nvCxnSpPr>
        <p:spPr>
          <a:xfrm flipV="1">
            <a:off x="6084169" y="2420888"/>
            <a:ext cx="864093" cy="19625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/>
          <p:cNvGrpSpPr/>
          <p:nvPr/>
        </p:nvGrpSpPr>
        <p:grpSpPr>
          <a:xfrm>
            <a:off x="4788025" y="4365104"/>
            <a:ext cx="720079" cy="648071"/>
            <a:chOff x="3617855" y="4365106"/>
            <a:chExt cx="720079" cy="648071"/>
          </a:xfrm>
        </p:grpSpPr>
        <p:sp>
          <p:nvSpPr>
            <p:cNvPr id="140" name="모서리가 둥근 직사각형 139"/>
            <p:cNvSpPr/>
            <p:nvPr/>
          </p:nvSpPr>
          <p:spPr>
            <a:xfrm>
              <a:off x="3617855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617855" y="4365107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 smtClean="0"/>
                <a:t>몬스터</a:t>
              </a:r>
              <a:endParaRPr lang="en-US" altLang="ko-KR" sz="1050" b="1" dirty="0" smtClean="0"/>
            </a:p>
            <a:p>
              <a:pPr algn="ctr"/>
              <a:r>
                <a:rPr lang="ko-KR" altLang="en-US" sz="1050" b="1" dirty="0" err="1" smtClean="0"/>
                <a:t>스폰정</a:t>
              </a:r>
              <a:r>
                <a:rPr lang="ko-KR" altLang="en-US" sz="1050" b="1" dirty="0" err="1"/>
                <a:t>보</a:t>
              </a:r>
              <a:endParaRPr lang="en-US" altLang="ko-KR" sz="1050" b="1" dirty="0" smtClean="0"/>
            </a:p>
          </p:txBody>
        </p:sp>
      </p:grpSp>
      <p:cxnSp>
        <p:nvCxnSpPr>
          <p:cNvPr id="142" name="직선 연결선 141"/>
          <p:cNvCxnSpPr>
            <a:stCxn id="55" idx="2"/>
            <a:endCxn id="141" idx="0"/>
          </p:cNvCxnSpPr>
          <p:nvPr/>
        </p:nvCxnSpPr>
        <p:spPr>
          <a:xfrm>
            <a:off x="5148064" y="2438956"/>
            <a:ext cx="1" cy="192614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stCxn id="115" idx="2"/>
            <a:endCxn id="140" idx="0"/>
          </p:cNvCxnSpPr>
          <p:nvPr/>
        </p:nvCxnSpPr>
        <p:spPr>
          <a:xfrm flipH="1">
            <a:off x="5148065" y="2420889"/>
            <a:ext cx="2880317" cy="194421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63" idx="0"/>
            <a:endCxn id="107" idx="2"/>
          </p:cNvCxnSpPr>
          <p:nvPr/>
        </p:nvCxnSpPr>
        <p:spPr>
          <a:xfrm flipV="1">
            <a:off x="3131840" y="2420886"/>
            <a:ext cx="1025122" cy="19625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8034" y="1097494"/>
            <a:ext cx="1983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Key Entity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31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034" y="2708920"/>
            <a:ext cx="8686454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755577" y="1772816"/>
            <a:ext cx="720079" cy="648071"/>
            <a:chOff x="1004568" y="2060851"/>
            <a:chExt cx="720079" cy="64807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04568" y="2060851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4568" y="2060852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계정</a:t>
              </a:r>
              <a:endParaRPr lang="ko-KR" altLang="en-US" sz="2400" b="1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55577" y="2852936"/>
            <a:ext cx="720079" cy="648071"/>
            <a:chOff x="2228704" y="2060850"/>
            <a:chExt cx="720079" cy="648071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2228704" y="206085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28704" y="2060851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캐릭터</a:t>
              </a:r>
              <a:endParaRPr lang="ko-KR" altLang="en-US" sz="2400" b="1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588222" y="1772817"/>
            <a:ext cx="720079" cy="648071"/>
            <a:chOff x="3596856" y="2060849"/>
            <a:chExt cx="720079" cy="64807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3596856" y="2060849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96856" y="2060850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NPC</a:t>
              </a:r>
              <a:endParaRPr lang="ko-KR" altLang="en-US" sz="2400" b="1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2804770" y="1789310"/>
            <a:ext cx="720079" cy="648071"/>
            <a:chOff x="2228704" y="3140972"/>
            <a:chExt cx="720079" cy="64807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228704" y="3140972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28704" y="3140973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아이템</a:t>
              </a:r>
              <a:endParaRPr lang="ko-KR" altLang="en-US" sz="2400" b="1" dirty="0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763689" y="4365104"/>
            <a:ext cx="720079" cy="648071"/>
            <a:chOff x="1004568" y="4365107"/>
            <a:chExt cx="720079" cy="648071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004568" y="4365107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04568" y="4365108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진행정보</a:t>
              </a:r>
              <a:endParaRPr lang="ko-KR" altLang="en-US" b="1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668341" y="4375023"/>
            <a:ext cx="720079" cy="648071"/>
            <a:chOff x="2228704" y="4365108"/>
            <a:chExt cx="720079" cy="648071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2228704" y="4365108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28704" y="4365109"/>
              <a:ext cx="720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/>
                <a:t>NPC</a:t>
              </a:r>
            </a:p>
            <a:p>
              <a:pPr algn="ctr"/>
              <a:r>
                <a:rPr lang="ko-KR" altLang="en-US" sz="1050" b="1" dirty="0" smtClean="0"/>
                <a:t>배치정보</a:t>
              </a:r>
              <a:endParaRPr lang="ko-KR" altLang="en-US" b="1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724129" y="4383483"/>
            <a:ext cx="720079" cy="648071"/>
            <a:chOff x="3617855" y="4365106"/>
            <a:chExt cx="720079" cy="64807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617855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17855" y="4365107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/>
                <a:t>NPC</a:t>
              </a:r>
            </a:p>
            <a:p>
              <a:pPr algn="ctr"/>
              <a:r>
                <a:rPr lang="ko-KR" altLang="en-US" sz="1050" b="1" dirty="0" smtClean="0"/>
                <a:t>판매아이템 </a:t>
              </a:r>
              <a:r>
                <a:rPr lang="ko-KR" altLang="en-US" sz="1050" b="1" dirty="0"/>
                <a:t>정보</a:t>
              </a:r>
              <a:endParaRPr lang="ko-KR" altLang="en-US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788024" y="1790885"/>
            <a:ext cx="720079" cy="648071"/>
            <a:chOff x="4919445" y="2060849"/>
            <a:chExt cx="720079" cy="648071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919445" y="2060849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19445" y="2060850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몬스터</a:t>
              </a:r>
              <a:endParaRPr lang="ko-KR" altLang="en-US" sz="2400" b="1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55577" y="4365104"/>
            <a:ext cx="720079" cy="648071"/>
            <a:chOff x="4932040" y="3140970"/>
            <a:chExt cx="720079" cy="64807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4932040" y="314097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32040" y="3140971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아이템 소유정보</a:t>
              </a:r>
              <a:endParaRPr lang="ko-KR" altLang="en-US" b="1" dirty="0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10395" y="4383481"/>
            <a:ext cx="720079" cy="648071"/>
            <a:chOff x="4940444" y="4365106"/>
            <a:chExt cx="720079" cy="648071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4940444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40444" y="4365107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보상아이템 정보</a:t>
              </a:r>
              <a:endParaRPr lang="ko-KR" altLang="en-US" b="1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656746" y="4382350"/>
            <a:ext cx="720079" cy="648071"/>
            <a:chOff x="7164288" y="3471844"/>
            <a:chExt cx="720079" cy="64807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7164288" y="3471844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64288" y="3471845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NPC</a:t>
              </a:r>
            </a:p>
            <a:p>
              <a:pPr algn="ctr"/>
              <a:r>
                <a:rPr lang="ko-KR" altLang="en-US" sz="1050" b="1" dirty="0" err="1"/>
                <a:t>퀘스트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 smtClean="0"/>
                <a:t>보유정보</a:t>
              </a:r>
              <a:endParaRPr lang="ko-KR" altLang="en-US" sz="1050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2771800" y="4383482"/>
            <a:ext cx="720079" cy="648071"/>
            <a:chOff x="6732240" y="4695980"/>
            <a:chExt cx="720079" cy="648071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6732240" y="469598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32240" y="4695981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완료조건 정보</a:t>
              </a:r>
              <a:endParaRPr lang="ko-KR" altLang="en-US" b="1" dirty="0"/>
            </a:p>
          </p:txBody>
        </p:sp>
      </p:grpSp>
      <p:cxnSp>
        <p:nvCxnSpPr>
          <p:cNvPr id="65" name="직선 연결선 64"/>
          <p:cNvCxnSpPr>
            <a:stCxn id="62" idx="0"/>
            <a:endCxn id="107" idx="2"/>
          </p:cNvCxnSpPr>
          <p:nvPr/>
        </p:nvCxnSpPr>
        <p:spPr>
          <a:xfrm flipH="1" flipV="1">
            <a:off x="4156962" y="2420886"/>
            <a:ext cx="2859824" cy="196146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49" idx="0"/>
            <a:endCxn id="107" idx="2"/>
          </p:cNvCxnSpPr>
          <p:nvPr/>
        </p:nvCxnSpPr>
        <p:spPr>
          <a:xfrm flipV="1">
            <a:off x="2123729" y="2420886"/>
            <a:ext cx="2033233" cy="19442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0"/>
            <a:endCxn id="41" idx="2"/>
          </p:cNvCxnSpPr>
          <p:nvPr/>
        </p:nvCxnSpPr>
        <p:spPr>
          <a:xfrm flipH="1" flipV="1">
            <a:off x="6948262" y="2420888"/>
            <a:ext cx="68524" cy="196146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52" idx="0"/>
            <a:endCxn id="115" idx="2"/>
          </p:cNvCxnSpPr>
          <p:nvPr/>
        </p:nvCxnSpPr>
        <p:spPr>
          <a:xfrm flipV="1">
            <a:off x="8028381" y="2420889"/>
            <a:ext cx="1" cy="195413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58" idx="0"/>
            <a:endCxn id="39" idx="2"/>
          </p:cNvCxnSpPr>
          <p:nvPr/>
        </p:nvCxnSpPr>
        <p:spPr>
          <a:xfrm flipV="1">
            <a:off x="1115617" y="3501007"/>
            <a:ext cx="0" cy="8640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45" idx="2"/>
            <a:endCxn id="58" idx="0"/>
          </p:cNvCxnSpPr>
          <p:nvPr/>
        </p:nvCxnSpPr>
        <p:spPr>
          <a:xfrm flipH="1">
            <a:off x="1115617" y="2437381"/>
            <a:ext cx="2049193" cy="192772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5" idx="2"/>
            <a:endCxn id="40" idx="0"/>
          </p:cNvCxnSpPr>
          <p:nvPr/>
        </p:nvCxnSpPr>
        <p:spPr>
          <a:xfrm>
            <a:off x="1115617" y="2420887"/>
            <a:ext cx="0" cy="43205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3796922" y="1772815"/>
            <a:ext cx="720079" cy="648071"/>
            <a:chOff x="3609451" y="3140970"/>
            <a:chExt cx="720079" cy="648071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3609451" y="314097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609451" y="3140971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퀘스트</a:t>
              </a:r>
              <a:endParaRPr lang="ko-KR" altLang="en-US" sz="2400" b="1" dirty="0"/>
            </a:p>
          </p:txBody>
        </p:sp>
      </p:grpSp>
      <p:cxnSp>
        <p:nvCxnSpPr>
          <p:cNvPr id="111" name="직선 연결선 110"/>
          <p:cNvCxnSpPr>
            <a:stCxn id="49" idx="0"/>
            <a:endCxn id="39" idx="2"/>
          </p:cNvCxnSpPr>
          <p:nvPr/>
        </p:nvCxnSpPr>
        <p:spPr>
          <a:xfrm flipH="1" flipV="1">
            <a:off x="1115617" y="3501007"/>
            <a:ext cx="1008112" cy="86409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7668342" y="1772818"/>
            <a:ext cx="720079" cy="648071"/>
            <a:chOff x="1009543" y="3140971"/>
            <a:chExt cx="720079" cy="648071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1009543" y="3140971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09543" y="3140972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맵</a:t>
              </a:r>
              <a:endParaRPr lang="ko-KR" altLang="en-US" sz="2400" b="1" dirty="0"/>
            </a:p>
          </p:txBody>
        </p:sp>
      </p:grpSp>
      <p:cxnSp>
        <p:nvCxnSpPr>
          <p:cNvPr id="120" name="직선 연결선 119"/>
          <p:cNvCxnSpPr>
            <a:stCxn id="107" idx="2"/>
            <a:endCxn id="59" idx="0"/>
          </p:cNvCxnSpPr>
          <p:nvPr/>
        </p:nvCxnSpPr>
        <p:spPr>
          <a:xfrm>
            <a:off x="4156962" y="2420886"/>
            <a:ext cx="13473" cy="19625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5" idx="2"/>
            <a:endCxn id="63" idx="0"/>
          </p:cNvCxnSpPr>
          <p:nvPr/>
        </p:nvCxnSpPr>
        <p:spPr>
          <a:xfrm flipH="1">
            <a:off x="3131840" y="2437381"/>
            <a:ext cx="32970" cy="194610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51" idx="0"/>
            <a:endCxn id="41" idx="2"/>
          </p:cNvCxnSpPr>
          <p:nvPr/>
        </p:nvCxnSpPr>
        <p:spPr>
          <a:xfrm flipH="1" flipV="1">
            <a:off x="6948262" y="2420888"/>
            <a:ext cx="1080119" cy="195413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45" idx="2"/>
            <a:endCxn id="54" idx="0"/>
          </p:cNvCxnSpPr>
          <p:nvPr/>
        </p:nvCxnSpPr>
        <p:spPr>
          <a:xfrm>
            <a:off x="3164810" y="2437381"/>
            <a:ext cx="2919359" cy="194610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83568" y="5517232"/>
            <a:ext cx="663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부모가 있고 좀 중요한 애들은 </a:t>
            </a:r>
            <a:r>
              <a:rPr lang="en-US" altLang="ko-KR" dirty="0" smtClean="0"/>
              <a:t>Main Entity</a:t>
            </a:r>
            <a:r>
              <a:rPr lang="ko-KR" altLang="en-US" dirty="0" smtClean="0"/>
              <a:t>라 부른다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36" name="직선 연결선 135"/>
          <p:cNvCxnSpPr>
            <a:stCxn id="53" idx="0"/>
            <a:endCxn id="41" idx="2"/>
          </p:cNvCxnSpPr>
          <p:nvPr/>
        </p:nvCxnSpPr>
        <p:spPr>
          <a:xfrm flipV="1">
            <a:off x="6084169" y="2420888"/>
            <a:ext cx="864093" cy="19625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/>
          <p:cNvGrpSpPr/>
          <p:nvPr/>
        </p:nvGrpSpPr>
        <p:grpSpPr>
          <a:xfrm>
            <a:off x="4788025" y="4365104"/>
            <a:ext cx="720079" cy="648071"/>
            <a:chOff x="3617855" y="4365106"/>
            <a:chExt cx="720079" cy="648071"/>
          </a:xfrm>
        </p:grpSpPr>
        <p:sp>
          <p:nvSpPr>
            <p:cNvPr id="140" name="모서리가 둥근 직사각형 139"/>
            <p:cNvSpPr/>
            <p:nvPr/>
          </p:nvSpPr>
          <p:spPr>
            <a:xfrm>
              <a:off x="3617855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617855" y="4365107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 smtClean="0"/>
                <a:t>몬스터</a:t>
              </a:r>
              <a:endParaRPr lang="en-US" altLang="ko-KR" sz="1050" b="1" dirty="0" smtClean="0"/>
            </a:p>
            <a:p>
              <a:pPr algn="ctr"/>
              <a:r>
                <a:rPr lang="ko-KR" altLang="en-US" sz="1050" b="1" dirty="0" err="1" smtClean="0"/>
                <a:t>스폰정</a:t>
              </a:r>
              <a:r>
                <a:rPr lang="ko-KR" altLang="en-US" sz="1050" b="1" dirty="0" err="1"/>
                <a:t>보</a:t>
              </a:r>
              <a:endParaRPr lang="en-US" altLang="ko-KR" sz="1050" b="1" dirty="0" smtClean="0"/>
            </a:p>
          </p:txBody>
        </p:sp>
      </p:grpSp>
      <p:cxnSp>
        <p:nvCxnSpPr>
          <p:cNvPr id="142" name="직선 연결선 141"/>
          <p:cNvCxnSpPr>
            <a:stCxn id="55" idx="2"/>
            <a:endCxn id="141" idx="0"/>
          </p:cNvCxnSpPr>
          <p:nvPr/>
        </p:nvCxnSpPr>
        <p:spPr>
          <a:xfrm>
            <a:off x="5148064" y="2438956"/>
            <a:ext cx="1" cy="192614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stCxn id="115" idx="2"/>
            <a:endCxn id="140" idx="0"/>
          </p:cNvCxnSpPr>
          <p:nvPr/>
        </p:nvCxnSpPr>
        <p:spPr>
          <a:xfrm flipH="1">
            <a:off x="5148065" y="2420889"/>
            <a:ext cx="2880317" cy="194421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63" idx="0"/>
            <a:endCxn id="107" idx="2"/>
          </p:cNvCxnSpPr>
          <p:nvPr/>
        </p:nvCxnSpPr>
        <p:spPr>
          <a:xfrm flipV="1">
            <a:off x="3131840" y="2420886"/>
            <a:ext cx="1025122" cy="19625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8034" y="2177614"/>
            <a:ext cx="22777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Main Entity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765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데이터 모델링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1026" name="Picture 2" descr="https://pbs.twimg.com/media/BeIvALsIgAEw0Gf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881" y="1700808"/>
            <a:ext cx="6496050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6538555"/>
            <a:ext cx="640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https://twitter.com/gapingvoid/statuses/423952995240648704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034" y="4221088"/>
            <a:ext cx="8686454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755577" y="1772816"/>
            <a:ext cx="720079" cy="648071"/>
            <a:chOff x="1004568" y="2060851"/>
            <a:chExt cx="720079" cy="64807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04568" y="2060851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4568" y="2060852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계정</a:t>
              </a:r>
              <a:endParaRPr lang="ko-KR" altLang="en-US" sz="2400" b="1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55577" y="2852936"/>
            <a:ext cx="720079" cy="648071"/>
            <a:chOff x="2228704" y="2060850"/>
            <a:chExt cx="720079" cy="648071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2228704" y="206085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28704" y="2060851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캐릭터</a:t>
              </a:r>
              <a:endParaRPr lang="ko-KR" altLang="en-US" sz="2400" b="1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588222" y="1772817"/>
            <a:ext cx="720079" cy="648071"/>
            <a:chOff x="3596856" y="2060849"/>
            <a:chExt cx="720079" cy="64807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3596856" y="2060849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96856" y="2060850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NPC</a:t>
              </a:r>
              <a:endParaRPr lang="ko-KR" altLang="en-US" sz="2400" b="1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2804770" y="1789310"/>
            <a:ext cx="720079" cy="648071"/>
            <a:chOff x="2228704" y="3140972"/>
            <a:chExt cx="720079" cy="64807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228704" y="3140972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28704" y="3140973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아이템</a:t>
              </a:r>
              <a:endParaRPr lang="ko-KR" altLang="en-US" sz="2400" b="1" dirty="0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763689" y="4365104"/>
            <a:ext cx="720079" cy="648071"/>
            <a:chOff x="1004568" y="4365107"/>
            <a:chExt cx="720079" cy="648071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004568" y="4365107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04568" y="4365108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진행정보</a:t>
              </a:r>
              <a:endParaRPr lang="ko-KR" altLang="en-US" b="1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668341" y="4375023"/>
            <a:ext cx="720079" cy="648071"/>
            <a:chOff x="2228704" y="4365108"/>
            <a:chExt cx="720079" cy="648071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2228704" y="4365108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28704" y="4365109"/>
              <a:ext cx="720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/>
                <a:t>NPC</a:t>
              </a:r>
            </a:p>
            <a:p>
              <a:pPr algn="ctr"/>
              <a:r>
                <a:rPr lang="ko-KR" altLang="en-US" sz="1050" b="1" dirty="0" smtClean="0"/>
                <a:t>배치정보</a:t>
              </a:r>
              <a:endParaRPr lang="ko-KR" altLang="en-US" b="1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724129" y="4383483"/>
            <a:ext cx="720079" cy="648071"/>
            <a:chOff x="3617855" y="4365106"/>
            <a:chExt cx="720079" cy="648071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617855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17855" y="4365107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/>
                <a:t>NPC</a:t>
              </a:r>
            </a:p>
            <a:p>
              <a:pPr algn="ctr"/>
              <a:r>
                <a:rPr lang="ko-KR" altLang="en-US" sz="1050" b="1" dirty="0" smtClean="0"/>
                <a:t>판매아이템 </a:t>
              </a:r>
              <a:r>
                <a:rPr lang="ko-KR" altLang="en-US" sz="1050" b="1" dirty="0"/>
                <a:t>정보</a:t>
              </a:r>
              <a:endParaRPr lang="ko-KR" altLang="en-US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788024" y="1790885"/>
            <a:ext cx="720079" cy="648071"/>
            <a:chOff x="4919445" y="2060849"/>
            <a:chExt cx="720079" cy="648071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919445" y="2060849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19445" y="2060850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몬스터</a:t>
              </a:r>
              <a:endParaRPr lang="ko-KR" altLang="en-US" sz="2400" b="1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55577" y="4365104"/>
            <a:ext cx="720079" cy="648071"/>
            <a:chOff x="4932040" y="3140970"/>
            <a:chExt cx="720079" cy="64807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4932040" y="314097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32040" y="3140971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아이템 소유정보</a:t>
              </a:r>
              <a:endParaRPr lang="ko-KR" altLang="en-US" b="1" dirty="0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10395" y="4383481"/>
            <a:ext cx="720079" cy="648071"/>
            <a:chOff x="4940444" y="4365106"/>
            <a:chExt cx="720079" cy="648071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4940444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40444" y="4365107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보상아이템 정보</a:t>
              </a:r>
              <a:endParaRPr lang="ko-KR" altLang="en-US" b="1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656746" y="4382350"/>
            <a:ext cx="720079" cy="648071"/>
            <a:chOff x="7164288" y="3471844"/>
            <a:chExt cx="720079" cy="64807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7164288" y="3471844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64288" y="3471845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NPC</a:t>
              </a:r>
            </a:p>
            <a:p>
              <a:pPr algn="ctr"/>
              <a:r>
                <a:rPr lang="ko-KR" altLang="en-US" sz="1050" b="1" dirty="0" err="1"/>
                <a:t>퀘스트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 smtClean="0"/>
                <a:t>보유정보</a:t>
              </a:r>
              <a:endParaRPr lang="ko-KR" altLang="en-US" sz="1050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2771800" y="4383482"/>
            <a:ext cx="720079" cy="648071"/>
            <a:chOff x="6732240" y="4695980"/>
            <a:chExt cx="720079" cy="648071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6732240" y="469598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32240" y="4695981"/>
              <a:ext cx="72007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/>
                <a:t>퀘스트</a:t>
              </a:r>
              <a:r>
                <a:rPr lang="ko-KR" altLang="en-US" sz="1050" b="1" dirty="0"/>
                <a:t> 완료조건 정보</a:t>
              </a:r>
              <a:endParaRPr lang="ko-KR" altLang="en-US" b="1" dirty="0"/>
            </a:p>
          </p:txBody>
        </p:sp>
      </p:grpSp>
      <p:cxnSp>
        <p:nvCxnSpPr>
          <p:cNvPr id="65" name="직선 연결선 64"/>
          <p:cNvCxnSpPr>
            <a:stCxn id="62" idx="0"/>
            <a:endCxn id="107" idx="2"/>
          </p:cNvCxnSpPr>
          <p:nvPr/>
        </p:nvCxnSpPr>
        <p:spPr>
          <a:xfrm flipH="1" flipV="1">
            <a:off x="4156962" y="2420886"/>
            <a:ext cx="2859824" cy="196146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49" idx="0"/>
            <a:endCxn id="107" idx="2"/>
          </p:cNvCxnSpPr>
          <p:nvPr/>
        </p:nvCxnSpPr>
        <p:spPr>
          <a:xfrm flipV="1">
            <a:off x="2123729" y="2420886"/>
            <a:ext cx="2033233" cy="19442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0"/>
            <a:endCxn id="41" idx="2"/>
          </p:cNvCxnSpPr>
          <p:nvPr/>
        </p:nvCxnSpPr>
        <p:spPr>
          <a:xfrm flipH="1" flipV="1">
            <a:off x="6948262" y="2420888"/>
            <a:ext cx="68524" cy="196146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52" idx="0"/>
            <a:endCxn id="115" idx="2"/>
          </p:cNvCxnSpPr>
          <p:nvPr/>
        </p:nvCxnSpPr>
        <p:spPr>
          <a:xfrm flipV="1">
            <a:off x="8028381" y="2420889"/>
            <a:ext cx="1" cy="195413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58" idx="0"/>
            <a:endCxn id="39" idx="2"/>
          </p:cNvCxnSpPr>
          <p:nvPr/>
        </p:nvCxnSpPr>
        <p:spPr>
          <a:xfrm flipV="1">
            <a:off x="1115617" y="3501007"/>
            <a:ext cx="0" cy="8640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45" idx="2"/>
            <a:endCxn id="58" idx="0"/>
          </p:cNvCxnSpPr>
          <p:nvPr/>
        </p:nvCxnSpPr>
        <p:spPr>
          <a:xfrm flipH="1">
            <a:off x="1115617" y="2437381"/>
            <a:ext cx="2049193" cy="192772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5" idx="2"/>
            <a:endCxn id="40" idx="0"/>
          </p:cNvCxnSpPr>
          <p:nvPr/>
        </p:nvCxnSpPr>
        <p:spPr>
          <a:xfrm>
            <a:off x="1115617" y="2420887"/>
            <a:ext cx="0" cy="43205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3796922" y="1772815"/>
            <a:ext cx="720079" cy="648071"/>
            <a:chOff x="3609451" y="3140970"/>
            <a:chExt cx="720079" cy="648071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3609451" y="3140970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609451" y="3140971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퀘스트</a:t>
              </a:r>
              <a:endParaRPr lang="ko-KR" altLang="en-US" sz="2400" b="1" dirty="0"/>
            </a:p>
          </p:txBody>
        </p:sp>
      </p:grpSp>
      <p:cxnSp>
        <p:nvCxnSpPr>
          <p:cNvPr id="111" name="직선 연결선 110"/>
          <p:cNvCxnSpPr>
            <a:stCxn id="49" idx="0"/>
            <a:endCxn id="39" idx="2"/>
          </p:cNvCxnSpPr>
          <p:nvPr/>
        </p:nvCxnSpPr>
        <p:spPr>
          <a:xfrm flipH="1" flipV="1">
            <a:off x="1115617" y="3501007"/>
            <a:ext cx="1008112" cy="86409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7668342" y="1772818"/>
            <a:ext cx="720079" cy="648071"/>
            <a:chOff x="1009543" y="3140971"/>
            <a:chExt cx="720079" cy="648071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1009543" y="3140971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09543" y="3140972"/>
              <a:ext cx="720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/>
                <a:t>맵</a:t>
              </a:r>
              <a:endParaRPr lang="ko-KR" altLang="en-US" sz="2400" b="1" dirty="0"/>
            </a:p>
          </p:txBody>
        </p:sp>
      </p:grpSp>
      <p:cxnSp>
        <p:nvCxnSpPr>
          <p:cNvPr id="120" name="직선 연결선 119"/>
          <p:cNvCxnSpPr>
            <a:stCxn id="107" idx="2"/>
            <a:endCxn id="59" idx="0"/>
          </p:cNvCxnSpPr>
          <p:nvPr/>
        </p:nvCxnSpPr>
        <p:spPr>
          <a:xfrm>
            <a:off x="4156962" y="2420886"/>
            <a:ext cx="13473" cy="19625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5" idx="2"/>
            <a:endCxn id="63" idx="0"/>
          </p:cNvCxnSpPr>
          <p:nvPr/>
        </p:nvCxnSpPr>
        <p:spPr>
          <a:xfrm flipH="1">
            <a:off x="3131840" y="2437381"/>
            <a:ext cx="32970" cy="194610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51" idx="0"/>
            <a:endCxn id="41" idx="2"/>
          </p:cNvCxnSpPr>
          <p:nvPr/>
        </p:nvCxnSpPr>
        <p:spPr>
          <a:xfrm flipH="1" flipV="1">
            <a:off x="6948262" y="2420888"/>
            <a:ext cx="1080119" cy="195413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45" idx="2"/>
            <a:endCxn id="54" idx="0"/>
          </p:cNvCxnSpPr>
          <p:nvPr/>
        </p:nvCxnSpPr>
        <p:spPr>
          <a:xfrm>
            <a:off x="3164810" y="2437381"/>
            <a:ext cx="2919359" cy="194610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79512" y="5517232"/>
            <a:ext cx="896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M:M </a:t>
            </a:r>
            <a:r>
              <a:rPr lang="ko-KR" altLang="en-US" sz="1600" dirty="0" smtClean="0"/>
              <a:t>관계를 풀어서 나온 </a:t>
            </a:r>
            <a:r>
              <a:rPr lang="en-US" altLang="ko-KR" sz="1600" dirty="0" smtClean="0"/>
              <a:t>Entity </a:t>
            </a:r>
            <a:r>
              <a:rPr lang="ko-KR" altLang="en-US" sz="1600" dirty="0" smtClean="0"/>
              <a:t>등등 자잘 애들은 그냥 몽땅 </a:t>
            </a:r>
            <a:r>
              <a:rPr lang="en-US" altLang="ko-KR" sz="1600" dirty="0" smtClean="0"/>
              <a:t>Action Entity</a:t>
            </a:r>
            <a:r>
              <a:rPr lang="ko-KR" altLang="en-US" sz="1600" dirty="0" smtClean="0"/>
              <a:t>라 부른다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M:M </a:t>
            </a:r>
            <a:r>
              <a:rPr lang="ko-KR" altLang="en-US" sz="1600" dirty="0" smtClean="0"/>
              <a:t>관계에서 탄생한 </a:t>
            </a:r>
            <a:r>
              <a:rPr lang="en-US" altLang="ko-KR" sz="1600" dirty="0" smtClean="0"/>
              <a:t>Entity</a:t>
            </a:r>
            <a:r>
              <a:rPr lang="ko-KR" altLang="en-US" sz="1600" dirty="0" smtClean="0"/>
              <a:t>들 끼리 또 </a:t>
            </a:r>
            <a:r>
              <a:rPr lang="en-US" altLang="ko-KR" sz="1600" dirty="0" smtClean="0"/>
              <a:t>M:M </a:t>
            </a:r>
            <a:r>
              <a:rPr lang="ko-KR" altLang="en-US" sz="1600" dirty="0" smtClean="0"/>
              <a:t>관계를 가져서 또 그 하위 </a:t>
            </a:r>
            <a:r>
              <a:rPr lang="en-US" altLang="ko-KR" sz="1600" dirty="0" smtClean="0"/>
              <a:t>Entity</a:t>
            </a:r>
            <a:r>
              <a:rPr lang="ko-KR" altLang="en-US" sz="1600" dirty="0" smtClean="0"/>
              <a:t>가 탄생될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136" name="직선 연결선 135"/>
          <p:cNvCxnSpPr>
            <a:stCxn id="53" idx="0"/>
            <a:endCxn id="41" idx="2"/>
          </p:cNvCxnSpPr>
          <p:nvPr/>
        </p:nvCxnSpPr>
        <p:spPr>
          <a:xfrm flipV="1">
            <a:off x="6084169" y="2420888"/>
            <a:ext cx="864093" cy="19625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/>
          <p:cNvGrpSpPr/>
          <p:nvPr/>
        </p:nvGrpSpPr>
        <p:grpSpPr>
          <a:xfrm>
            <a:off x="4788025" y="4365104"/>
            <a:ext cx="720079" cy="648071"/>
            <a:chOff x="3617855" y="4365106"/>
            <a:chExt cx="720079" cy="648071"/>
          </a:xfrm>
        </p:grpSpPr>
        <p:sp>
          <p:nvSpPr>
            <p:cNvPr id="140" name="모서리가 둥근 직사각형 139"/>
            <p:cNvSpPr/>
            <p:nvPr/>
          </p:nvSpPr>
          <p:spPr>
            <a:xfrm>
              <a:off x="3617855" y="4365106"/>
              <a:ext cx="720079" cy="6480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617855" y="4365107"/>
              <a:ext cx="7200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 err="1" smtClean="0"/>
                <a:t>몬스터</a:t>
              </a:r>
              <a:endParaRPr lang="en-US" altLang="ko-KR" sz="1050" b="1" dirty="0" smtClean="0"/>
            </a:p>
            <a:p>
              <a:pPr algn="ctr"/>
              <a:r>
                <a:rPr lang="ko-KR" altLang="en-US" sz="1050" b="1" dirty="0" err="1" smtClean="0"/>
                <a:t>스폰정</a:t>
              </a:r>
              <a:r>
                <a:rPr lang="ko-KR" altLang="en-US" sz="1050" b="1" dirty="0" err="1"/>
                <a:t>보</a:t>
              </a:r>
              <a:endParaRPr lang="en-US" altLang="ko-KR" sz="1050" b="1" dirty="0" smtClean="0"/>
            </a:p>
          </p:txBody>
        </p:sp>
      </p:grpSp>
      <p:cxnSp>
        <p:nvCxnSpPr>
          <p:cNvPr id="142" name="직선 연결선 141"/>
          <p:cNvCxnSpPr>
            <a:stCxn id="55" idx="2"/>
            <a:endCxn id="141" idx="0"/>
          </p:cNvCxnSpPr>
          <p:nvPr/>
        </p:nvCxnSpPr>
        <p:spPr>
          <a:xfrm>
            <a:off x="5148064" y="2438956"/>
            <a:ext cx="1" cy="192614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stCxn id="115" idx="2"/>
            <a:endCxn id="140" idx="0"/>
          </p:cNvCxnSpPr>
          <p:nvPr/>
        </p:nvCxnSpPr>
        <p:spPr>
          <a:xfrm flipH="1">
            <a:off x="5148065" y="2420889"/>
            <a:ext cx="2880317" cy="194421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63" idx="0"/>
            <a:endCxn id="107" idx="2"/>
          </p:cNvCxnSpPr>
          <p:nvPr/>
        </p:nvCxnSpPr>
        <p:spPr>
          <a:xfrm flipV="1">
            <a:off x="3131840" y="2420886"/>
            <a:ext cx="1025122" cy="19625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8034" y="3689782"/>
            <a:ext cx="249376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Action Entity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6326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4. Attribute </a:t>
            </a:r>
            <a:r>
              <a:rPr lang="ko-KR" altLang="en-US" sz="4400" dirty="0" smtClean="0"/>
              <a:t>상세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425631" cy="4392488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5800" dirty="0" smtClean="0"/>
              <a:t>Attribute </a:t>
            </a:r>
            <a:r>
              <a:rPr lang="ko-KR" altLang="en-US" sz="5800" dirty="0" smtClean="0"/>
              <a:t>상세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추가적으로 더 생각해줘야 하는 것들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altLang="ko-KR" sz="58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sz="2800" dirty="0" smtClean="0"/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UID</a:t>
            </a:r>
          </a:p>
          <a:p>
            <a:pPr lvl="1"/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이 속성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은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75000"/>
                  </a:schemeClr>
                </a:solidFill>
              </a:rPr>
              <a:t>식별자인가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Mandatory or Optional</a:t>
            </a:r>
          </a:p>
          <a:p>
            <a:pPr lvl="1"/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instance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를 생성할 때 이 속성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은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반드시 지정해줘야 하나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생략해도 되나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Unique</a:t>
            </a:r>
          </a:p>
          <a:p>
            <a:pPr lvl="1"/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이 속성은 중복되는 값이 존재할 수 있는가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없는가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Value Type</a:t>
            </a:r>
          </a:p>
          <a:p>
            <a:pPr lvl="1"/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이 속성의 </a:t>
            </a:r>
            <a:r>
              <a:rPr lang="ko-KR" altLang="en-US" sz="2800" dirty="0" err="1" smtClean="0">
                <a:solidFill>
                  <a:schemeClr val="bg1">
                    <a:lumMod val="75000"/>
                  </a:schemeClr>
                </a:solidFill>
              </a:rPr>
              <a:t>데이터형은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무엇인가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 (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정수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실수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문자열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날짜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선택지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Value Range</a:t>
            </a:r>
          </a:p>
          <a:p>
            <a:pPr lvl="1"/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이 속성이 가질 수 있는 값의 범위는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Null or Default Value</a:t>
            </a:r>
          </a:p>
          <a:p>
            <a:pPr lvl="1"/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Optional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인 경우 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Null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로 넣을 것이냐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기본값을 넣을 것이냐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5. </a:t>
            </a:r>
            <a:r>
              <a:rPr lang="ko-KR" altLang="en-US" sz="3600" dirty="0" smtClean="0"/>
              <a:t>최종적으로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테이블로 표현</a:t>
            </a:r>
            <a:endParaRPr lang="ko-KR" altLang="en-US" sz="3600" dirty="0"/>
          </a:p>
        </p:txBody>
      </p:sp>
      <p:sp>
        <p:nvSpPr>
          <p:cNvPr id="68" name="TextBox 67"/>
          <p:cNvSpPr txBox="1"/>
          <p:nvPr/>
        </p:nvSpPr>
        <p:spPr>
          <a:xfrm>
            <a:off x="95300" y="6093296"/>
            <a:ext cx="892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여기서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실제 게임디자이너들이 일하는 것 같은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컨텐츠</a:t>
            </a:r>
            <a:r>
              <a:rPr lang="en-US" altLang="ko-KR" dirty="0"/>
              <a:t> </a:t>
            </a:r>
            <a:r>
              <a:rPr lang="ko-KR" altLang="en-US" dirty="0" smtClean="0"/>
              <a:t>작업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하진 않는다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사례 데이터</a:t>
            </a:r>
            <a:r>
              <a:rPr lang="en-US" altLang="ko-KR" dirty="0" smtClean="0"/>
              <a:t>(example instances)</a:t>
            </a:r>
            <a:r>
              <a:rPr lang="ko-KR" altLang="en-US" dirty="0" smtClean="0"/>
              <a:t>는 최대한 다양한 경우의 수가 커버되도록 작성한다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" y="1705223"/>
            <a:ext cx="9025408" cy="1285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" y="3068960"/>
            <a:ext cx="72580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581128"/>
            <a:ext cx="5112568" cy="14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643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5. </a:t>
            </a:r>
            <a:r>
              <a:rPr lang="ko-KR" altLang="en-US" sz="3600" dirty="0"/>
              <a:t>최종적으로</a:t>
            </a:r>
            <a:r>
              <a:rPr lang="en-US" altLang="ko-KR" sz="3600" dirty="0"/>
              <a:t> </a:t>
            </a:r>
            <a:r>
              <a:rPr lang="ko-KR" altLang="en-US" sz="3600" dirty="0"/>
              <a:t>테이블로 표현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" y="1705223"/>
            <a:ext cx="9025408" cy="1285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0" y="3068960"/>
            <a:ext cx="72580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581128"/>
            <a:ext cx="5112568" cy="14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9541" y="2095501"/>
            <a:ext cx="861060" cy="8915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03649" y="5013176"/>
            <a:ext cx="1065232" cy="1037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rot="16200000" flipH="1">
            <a:off x="498588" y="3316029"/>
            <a:ext cx="2189158" cy="1205135"/>
          </a:xfrm>
          <a:prstGeom prst="bentConnector3">
            <a:avLst>
              <a:gd name="adj1" fmla="val 1617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29541" y="3501008"/>
            <a:ext cx="861060" cy="8915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55776" y="5023876"/>
            <a:ext cx="1065232" cy="1037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endCxn id="20" idx="0"/>
          </p:cNvCxnSpPr>
          <p:nvPr/>
        </p:nvCxnSpPr>
        <p:spPr>
          <a:xfrm>
            <a:off x="990601" y="4221088"/>
            <a:ext cx="2097791" cy="802788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6136" y="489609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M:M </a:t>
            </a:r>
            <a:r>
              <a:rPr lang="ko-KR" altLang="en-US" dirty="0" smtClean="0"/>
              <a:t>관계를 풀은</a:t>
            </a:r>
            <a:endParaRPr lang="en-US" altLang="ko-KR" dirty="0" smtClean="0"/>
          </a:p>
          <a:p>
            <a:r>
              <a:rPr lang="en-US" altLang="ko-KR" dirty="0" smtClean="0"/>
              <a:t>Action Entity</a:t>
            </a:r>
            <a:r>
              <a:rPr lang="ko-KR" altLang="en-US" dirty="0" smtClean="0"/>
              <a:t>의 테이블 표현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300" y="6165304"/>
            <a:ext cx="89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최종 테이블 표현에서는 </a:t>
            </a:r>
            <a:r>
              <a:rPr lang="en-US" altLang="ko-KR" dirty="0" smtClean="0"/>
              <a:t>Relationship(</a:t>
            </a:r>
            <a:r>
              <a:rPr lang="ko-KR" altLang="en-US" dirty="0" smtClean="0"/>
              <a:t>관계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도출로 추가된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까지 표현해준다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30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3600" dirty="0" smtClean="0"/>
              <a:t>여기까지</a:t>
            </a:r>
            <a:endParaRPr lang="ko-KR" altLang="en-US" sz="36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1916832"/>
            <a:ext cx="8280920" cy="4248472"/>
          </a:xfrm>
        </p:spPr>
        <p:txBody>
          <a:bodyPr>
            <a:normAutofit/>
          </a:bodyPr>
          <a:lstStyle/>
          <a:p>
            <a:r>
              <a:rPr lang="ko-KR" altLang="en-US" b="0" dirty="0" smtClean="0"/>
              <a:t>이 단계까지가 개념적</a:t>
            </a:r>
            <a:r>
              <a:rPr lang="en-US" altLang="ko-KR" b="0" dirty="0" smtClean="0"/>
              <a:t>+</a:t>
            </a:r>
            <a:r>
              <a:rPr lang="ko-KR" altLang="en-US" b="0" dirty="0" smtClean="0"/>
              <a:t>논리적인 데이터 모델링이었고 다음 단계부터는 물리적 데이터 모델링으로 볼 수 있다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r>
              <a:rPr lang="ko-KR" altLang="en-US" b="0" dirty="0" smtClean="0"/>
              <a:t>물리적 데이터 모델링은 실제 구현하기 위해 고려해야 할 현실적인 요소들을 미리 계획해보는 단계이다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r>
              <a:rPr lang="ko-KR" altLang="en-US" b="0" dirty="0" smtClean="0"/>
              <a:t>논리적 모델링 단계에서 </a:t>
            </a:r>
            <a:r>
              <a:rPr lang="en-US" altLang="ko-KR" b="0" dirty="0" smtClean="0"/>
              <a:t>‘</a:t>
            </a:r>
            <a:r>
              <a:rPr lang="ko-KR" altLang="en-US" b="0" dirty="0" smtClean="0"/>
              <a:t>중복</a:t>
            </a:r>
            <a:r>
              <a:rPr lang="en-US" altLang="ko-KR" b="0" dirty="0" smtClean="0"/>
              <a:t>’</a:t>
            </a:r>
            <a:r>
              <a:rPr lang="ko-KR" altLang="en-US" b="0" dirty="0" smtClean="0"/>
              <a:t>이 </a:t>
            </a:r>
            <a:r>
              <a:rPr lang="ko-KR" altLang="en-US" b="0" dirty="0" err="1" smtClean="0"/>
              <a:t>금기시</a:t>
            </a:r>
            <a:r>
              <a:rPr lang="ko-KR" altLang="en-US" b="0" dirty="0" smtClean="0"/>
              <a:t> 됐다면 물리적 모델링에서는 성능을 챙기기 위해 </a:t>
            </a:r>
            <a:r>
              <a:rPr lang="en-US" altLang="ko-KR" b="0" dirty="0" smtClean="0"/>
              <a:t>‘</a:t>
            </a:r>
            <a:r>
              <a:rPr lang="ko-KR" altLang="en-US" b="0" dirty="0" smtClean="0"/>
              <a:t>중복</a:t>
            </a:r>
            <a:r>
              <a:rPr lang="en-US" altLang="ko-KR" b="0" dirty="0" smtClean="0"/>
              <a:t>’</a:t>
            </a:r>
            <a:r>
              <a:rPr lang="ko-KR" altLang="en-US" b="0" dirty="0" smtClean="0"/>
              <a:t>이 허락된다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다만 관리의 복잡성이 높아진다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09794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55577" y="1772816"/>
            <a:ext cx="720079" cy="6480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5577" y="1772817"/>
            <a:ext cx="72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계정</a:t>
            </a:r>
            <a:endParaRPr lang="ko-KR" altLang="en-US" sz="2400" b="1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55577" y="2852936"/>
            <a:ext cx="720079" cy="6480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55577" y="2852937"/>
            <a:ext cx="72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캐릭터</a:t>
            </a:r>
            <a:endParaRPr lang="ko-KR" altLang="en-US" sz="24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588222" y="1772817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88222" y="1772818"/>
            <a:ext cx="72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NPC</a:t>
            </a:r>
            <a:endParaRPr lang="ko-KR" altLang="en-US" sz="2400" b="1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2804770" y="1789310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804770" y="1789311"/>
            <a:ext cx="72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아이템</a:t>
            </a:r>
            <a:endParaRPr lang="ko-KR" altLang="en-US" sz="240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763689" y="4077072"/>
            <a:ext cx="720079" cy="6480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763689" y="4077073"/>
            <a:ext cx="720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퀘스트</a:t>
            </a:r>
            <a:r>
              <a:rPr lang="ko-KR" altLang="en-US" sz="1050" b="1" dirty="0"/>
              <a:t> 진행정보</a:t>
            </a:r>
            <a:endParaRPr lang="ko-KR" altLang="en-US" b="1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668341" y="4086991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668341" y="4086992"/>
            <a:ext cx="720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NPC</a:t>
            </a:r>
          </a:p>
          <a:p>
            <a:pPr algn="ctr"/>
            <a:r>
              <a:rPr lang="ko-KR" altLang="en-US" sz="1050" b="1" dirty="0" smtClean="0"/>
              <a:t>배치정보</a:t>
            </a:r>
            <a:endParaRPr lang="ko-KR" altLang="en-US" b="1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724129" y="4095451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724129" y="4095452"/>
            <a:ext cx="7200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NPC</a:t>
            </a:r>
          </a:p>
          <a:p>
            <a:pPr algn="ctr"/>
            <a:r>
              <a:rPr lang="ko-KR" altLang="en-US" sz="1050" b="1" dirty="0" smtClean="0"/>
              <a:t>판매아이템 </a:t>
            </a:r>
            <a:r>
              <a:rPr lang="ko-KR" altLang="en-US" sz="1050" b="1" dirty="0"/>
              <a:t>정보</a:t>
            </a:r>
            <a:endParaRPr lang="ko-KR" altLang="en-US" b="1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4788024" y="1790885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788024" y="1790886"/>
            <a:ext cx="72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몬스터</a:t>
            </a:r>
            <a:endParaRPr lang="ko-KR" altLang="en-US" sz="2400" b="1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55577" y="4077072"/>
            <a:ext cx="720079" cy="6480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55577" y="4077073"/>
            <a:ext cx="720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아이템 소유정보</a:t>
            </a:r>
            <a:endParaRPr lang="ko-KR" altLang="en-US" b="1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810395" y="4095449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810395" y="4095450"/>
            <a:ext cx="7200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퀘스트</a:t>
            </a:r>
            <a:r>
              <a:rPr lang="ko-KR" altLang="en-US" sz="1050" b="1" dirty="0"/>
              <a:t> 보상아이템 정보</a:t>
            </a:r>
            <a:endParaRPr lang="ko-KR" altLang="en-US" b="1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656746" y="4094318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656746" y="4094319"/>
            <a:ext cx="7200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NPC</a:t>
            </a:r>
          </a:p>
          <a:p>
            <a:pPr algn="ctr"/>
            <a:r>
              <a:rPr lang="ko-KR" altLang="en-US" sz="1050" b="1" dirty="0" err="1"/>
              <a:t>퀘스트</a:t>
            </a:r>
            <a:endParaRPr lang="en-US" altLang="ko-KR" sz="1050" b="1" dirty="0"/>
          </a:p>
          <a:p>
            <a:pPr algn="ctr"/>
            <a:r>
              <a:rPr lang="ko-KR" altLang="en-US" sz="1050" b="1" dirty="0" smtClean="0"/>
              <a:t>보유정보</a:t>
            </a:r>
            <a:endParaRPr lang="ko-KR" altLang="en-US" sz="1050" b="1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2771800" y="4095450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771800" y="4095451"/>
            <a:ext cx="7200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퀘스트</a:t>
            </a:r>
            <a:r>
              <a:rPr lang="ko-KR" altLang="en-US" sz="1050" b="1" dirty="0"/>
              <a:t> 완료조건 정보</a:t>
            </a:r>
            <a:endParaRPr lang="ko-KR" altLang="en-US" b="1" dirty="0"/>
          </a:p>
        </p:txBody>
      </p:sp>
      <p:cxnSp>
        <p:nvCxnSpPr>
          <p:cNvPr id="65" name="직선 연결선 64"/>
          <p:cNvCxnSpPr>
            <a:stCxn id="62" idx="0"/>
            <a:endCxn id="107" idx="2"/>
          </p:cNvCxnSpPr>
          <p:nvPr/>
        </p:nvCxnSpPr>
        <p:spPr>
          <a:xfrm flipH="1" flipV="1">
            <a:off x="4156962" y="2420886"/>
            <a:ext cx="2859824" cy="167343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49" idx="0"/>
            <a:endCxn id="107" idx="2"/>
          </p:cNvCxnSpPr>
          <p:nvPr/>
        </p:nvCxnSpPr>
        <p:spPr>
          <a:xfrm flipV="1">
            <a:off x="2123729" y="2420886"/>
            <a:ext cx="2033233" cy="165618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0"/>
            <a:endCxn id="41" idx="2"/>
          </p:cNvCxnSpPr>
          <p:nvPr/>
        </p:nvCxnSpPr>
        <p:spPr>
          <a:xfrm flipH="1" flipV="1">
            <a:off x="6948262" y="2420888"/>
            <a:ext cx="68524" cy="167343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52" idx="0"/>
            <a:endCxn id="115" idx="2"/>
          </p:cNvCxnSpPr>
          <p:nvPr/>
        </p:nvCxnSpPr>
        <p:spPr>
          <a:xfrm flipV="1">
            <a:off x="8028381" y="2420889"/>
            <a:ext cx="1" cy="166610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58" idx="0"/>
            <a:endCxn id="39" idx="2"/>
          </p:cNvCxnSpPr>
          <p:nvPr/>
        </p:nvCxnSpPr>
        <p:spPr>
          <a:xfrm flipV="1">
            <a:off x="1115617" y="3501007"/>
            <a:ext cx="0" cy="57606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45" idx="2"/>
            <a:endCxn id="58" idx="0"/>
          </p:cNvCxnSpPr>
          <p:nvPr/>
        </p:nvCxnSpPr>
        <p:spPr>
          <a:xfrm flipH="1">
            <a:off x="1115617" y="2437381"/>
            <a:ext cx="2049193" cy="163969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5" idx="2"/>
            <a:endCxn id="40" idx="0"/>
          </p:cNvCxnSpPr>
          <p:nvPr/>
        </p:nvCxnSpPr>
        <p:spPr>
          <a:xfrm>
            <a:off x="1115617" y="2420887"/>
            <a:ext cx="0" cy="43205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3796922" y="1772815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3796922" y="1772816"/>
            <a:ext cx="72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퀘스트</a:t>
            </a:r>
            <a:endParaRPr lang="ko-KR" altLang="en-US" sz="2400" b="1" dirty="0"/>
          </a:p>
        </p:txBody>
      </p:sp>
      <p:cxnSp>
        <p:nvCxnSpPr>
          <p:cNvPr id="111" name="직선 연결선 110"/>
          <p:cNvCxnSpPr>
            <a:stCxn id="49" idx="0"/>
            <a:endCxn id="39" idx="2"/>
          </p:cNvCxnSpPr>
          <p:nvPr/>
        </p:nvCxnSpPr>
        <p:spPr>
          <a:xfrm flipH="1" flipV="1">
            <a:off x="1115617" y="3501007"/>
            <a:ext cx="1008112" cy="57606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모서리가 둥근 직사각형 114"/>
          <p:cNvSpPr/>
          <p:nvPr/>
        </p:nvSpPr>
        <p:spPr>
          <a:xfrm>
            <a:off x="7668342" y="1772818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7668342" y="1772819"/>
            <a:ext cx="72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맵</a:t>
            </a:r>
            <a:endParaRPr lang="ko-KR" altLang="en-US" sz="2400" b="1" dirty="0"/>
          </a:p>
        </p:txBody>
      </p:sp>
      <p:cxnSp>
        <p:nvCxnSpPr>
          <p:cNvPr id="120" name="직선 연결선 119"/>
          <p:cNvCxnSpPr>
            <a:stCxn id="107" idx="2"/>
            <a:endCxn id="59" idx="0"/>
          </p:cNvCxnSpPr>
          <p:nvPr/>
        </p:nvCxnSpPr>
        <p:spPr>
          <a:xfrm>
            <a:off x="4156962" y="2420886"/>
            <a:ext cx="13473" cy="167456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5" idx="2"/>
            <a:endCxn id="63" idx="0"/>
          </p:cNvCxnSpPr>
          <p:nvPr/>
        </p:nvCxnSpPr>
        <p:spPr>
          <a:xfrm flipH="1">
            <a:off x="3131840" y="2437381"/>
            <a:ext cx="32970" cy="16580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51" idx="0"/>
            <a:endCxn id="41" idx="2"/>
          </p:cNvCxnSpPr>
          <p:nvPr/>
        </p:nvCxnSpPr>
        <p:spPr>
          <a:xfrm flipH="1" flipV="1">
            <a:off x="6948262" y="2420888"/>
            <a:ext cx="1080119" cy="166610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45" idx="2"/>
            <a:endCxn id="54" idx="0"/>
          </p:cNvCxnSpPr>
          <p:nvPr/>
        </p:nvCxnSpPr>
        <p:spPr>
          <a:xfrm>
            <a:off x="3164810" y="2437381"/>
            <a:ext cx="2919359" cy="165807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23528" y="574603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rgbClr val="92D050"/>
                </a:solidFill>
              </a:rPr>
              <a:t>Runtime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컴퓨터가 켜져 있을 때만 혹은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개발자가 정한 기간만큼만 유지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Static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패치 될 때 바뀌는 데이터들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게임디자이너들이 생산해내는 </a:t>
            </a:r>
            <a:r>
              <a:rPr lang="ko-KR" altLang="en-US" dirty="0" err="1" smtClean="0"/>
              <a:t>컨텐츠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Persistent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영원히 저장이 되어야 할 것만 같은 것들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36" name="직선 연결선 135"/>
          <p:cNvCxnSpPr>
            <a:stCxn id="53" idx="0"/>
            <a:endCxn id="41" idx="2"/>
          </p:cNvCxnSpPr>
          <p:nvPr/>
        </p:nvCxnSpPr>
        <p:spPr>
          <a:xfrm flipV="1">
            <a:off x="6084169" y="2420888"/>
            <a:ext cx="864093" cy="167456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/>
          <p:cNvSpPr/>
          <p:nvPr/>
        </p:nvSpPr>
        <p:spPr>
          <a:xfrm>
            <a:off x="4788025" y="4077072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4788025" y="4077073"/>
            <a:ext cx="720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 smtClean="0"/>
              <a:t>몬스터</a:t>
            </a:r>
            <a:endParaRPr lang="en-US" altLang="ko-KR" sz="1050" b="1" dirty="0" smtClean="0"/>
          </a:p>
          <a:p>
            <a:pPr algn="ctr"/>
            <a:r>
              <a:rPr lang="ko-KR" altLang="en-US" sz="1050" b="1" dirty="0" err="1" smtClean="0"/>
              <a:t>스폰정</a:t>
            </a:r>
            <a:r>
              <a:rPr lang="ko-KR" altLang="en-US" sz="1050" b="1" dirty="0" err="1"/>
              <a:t>보</a:t>
            </a:r>
            <a:endParaRPr lang="en-US" altLang="ko-KR" sz="1050" b="1" dirty="0" smtClean="0"/>
          </a:p>
        </p:txBody>
      </p:sp>
      <p:cxnSp>
        <p:nvCxnSpPr>
          <p:cNvPr id="142" name="직선 연결선 141"/>
          <p:cNvCxnSpPr>
            <a:stCxn id="55" idx="2"/>
            <a:endCxn id="141" idx="0"/>
          </p:cNvCxnSpPr>
          <p:nvPr/>
        </p:nvCxnSpPr>
        <p:spPr>
          <a:xfrm>
            <a:off x="5148064" y="2438956"/>
            <a:ext cx="1" cy="163811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>
            <a:stCxn id="115" idx="2"/>
            <a:endCxn id="140" idx="0"/>
          </p:cNvCxnSpPr>
          <p:nvPr/>
        </p:nvCxnSpPr>
        <p:spPr>
          <a:xfrm flipH="1">
            <a:off x="5148065" y="2420889"/>
            <a:ext cx="2880317" cy="165618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63" idx="0"/>
            <a:endCxn id="107" idx="2"/>
          </p:cNvCxnSpPr>
          <p:nvPr/>
        </p:nvCxnSpPr>
        <p:spPr>
          <a:xfrm flipV="1">
            <a:off x="3131840" y="2420886"/>
            <a:ext cx="1025122" cy="167456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6. Life Cycle </a:t>
            </a:r>
            <a:r>
              <a:rPr lang="ko-KR" altLang="en-US" sz="3600" dirty="0" smtClean="0"/>
              <a:t>결정</a:t>
            </a:r>
            <a:endParaRPr lang="ko-KR" altLang="en-US" sz="3600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88024" y="5013177"/>
            <a:ext cx="720079" cy="6480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788024" y="5013178"/>
            <a:ext cx="720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 smtClean="0"/>
              <a:t>몬스터</a:t>
            </a:r>
            <a:endParaRPr lang="en-US" altLang="ko-KR" sz="1050" b="1" dirty="0" smtClean="0"/>
          </a:p>
          <a:p>
            <a:pPr algn="ctr"/>
            <a:r>
              <a:rPr lang="ko-KR" altLang="en-US" sz="1050" b="1" dirty="0" err="1" smtClean="0"/>
              <a:t>인스턴</a:t>
            </a:r>
            <a:r>
              <a:rPr lang="ko-KR" altLang="en-US" sz="1050" b="1" dirty="0" err="1"/>
              <a:t>스</a:t>
            </a:r>
            <a:endParaRPr lang="en-US" altLang="ko-KR" sz="1050" b="1" dirty="0" smtClean="0"/>
          </a:p>
        </p:txBody>
      </p:sp>
      <p:cxnSp>
        <p:nvCxnSpPr>
          <p:cNvPr id="71" name="직선 연결선 70"/>
          <p:cNvCxnSpPr>
            <a:stCxn id="140" idx="2"/>
            <a:endCxn id="69" idx="0"/>
          </p:cNvCxnSpPr>
          <p:nvPr/>
        </p:nvCxnSpPr>
        <p:spPr>
          <a:xfrm flipH="1">
            <a:off x="5148064" y="4725143"/>
            <a:ext cx="1" cy="28803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3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7. Ownership </a:t>
            </a:r>
            <a:r>
              <a:rPr lang="ko-KR" altLang="en-US" sz="3600" dirty="0" smtClean="0"/>
              <a:t>결정</a:t>
            </a:r>
            <a:endParaRPr lang="ko-KR" altLang="en-US" sz="36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203848" y="2006208"/>
            <a:ext cx="2520280" cy="3583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203848" y="2006894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NpcClass</a:t>
            </a:r>
            <a:endParaRPr lang="ko-KR" altLang="en-US" sz="24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3419872" y="2465576"/>
            <a:ext cx="2304256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#ID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이름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캐릭터에셋경로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대화사운드에셋경로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아이템판매여부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퀘스트여부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아이템할인율</a:t>
            </a:r>
            <a:endParaRPr lang="en-US" altLang="ko-KR" dirty="0" smtClean="0"/>
          </a:p>
        </p:txBody>
      </p:sp>
      <p:sp>
        <p:nvSpPr>
          <p:cNvPr id="91" name="TextBox 90"/>
          <p:cNvSpPr txBox="1"/>
          <p:nvPr/>
        </p:nvSpPr>
        <p:spPr>
          <a:xfrm>
            <a:off x="611560" y="5949280"/>
            <a:ext cx="68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NPC </a:t>
            </a:r>
            <a:r>
              <a:rPr lang="ko-KR" altLang="en-US" dirty="0" smtClean="0"/>
              <a:t>클래스 정보에 대해서 모델링이 끝났는데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8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7. Ownership </a:t>
            </a:r>
            <a:r>
              <a:rPr lang="ko-KR" altLang="en-US" sz="3600" dirty="0" smtClean="0"/>
              <a:t>결정</a:t>
            </a:r>
            <a:endParaRPr lang="ko-KR" altLang="en-US" sz="36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203848" y="2006208"/>
            <a:ext cx="2520280" cy="3583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419872" y="2465576"/>
            <a:ext cx="2304256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#ID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이름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캐릭터에셋경로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대화사운드에셋경로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아이템판매여부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퀘스트여부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아이템할인율</a:t>
            </a:r>
            <a:endParaRPr lang="en-US" altLang="ko-KR" dirty="0" smtClean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267744" y="2746256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2282592" y="436510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2282592" y="4797152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282592" y="5157192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8132" y="1914560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서버가 </a:t>
            </a:r>
            <a:r>
              <a:rPr lang="ko-KR" altLang="en-US" b="1" dirty="0" err="1" smtClean="0"/>
              <a:t>관심있어하는</a:t>
            </a:r>
            <a:r>
              <a:rPr lang="ko-KR" altLang="en-US" b="1" dirty="0" smtClean="0"/>
              <a:t> 속성들</a:t>
            </a:r>
            <a:endParaRPr lang="ko-KR" altLang="en-US" b="1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5786616" y="2761496"/>
            <a:ext cx="86409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5779740" y="3171448"/>
            <a:ext cx="86409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5770592" y="3595876"/>
            <a:ext cx="86409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5779740" y="3994408"/>
            <a:ext cx="86409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202640" y="198920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클라이언</a:t>
            </a:r>
            <a:r>
              <a:rPr lang="ko-KR" altLang="en-US" b="1" dirty="0"/>
              <a:t>트</a:t>
            </a:r>
            <a:r>
              <a:rPr lang="ko-KR" altLang="en-US" b="1" dirty="0" smtClean="0"/>
              <a:t>가 </a:t>
            </a:r>
            <a:r>
              <a:rPr lang="ko-KR" altLang="en-US" b="1" dirty="0" err="1" smtClean="0"/>
              <a:t>관심있어하는</a:t>
            </a:r>
            <a:r>
              <a:rPr lang="ko-KR" altLang="en-US" b="1" dirty="0" smtClean="0"/>
              <a:t> 속성들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03848" y="2006894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NpcClass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11560" y="5949280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클라이언트와 서버가 필요로 하는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가 각각 다른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85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7. Ownership </a:t>
            </a:r>
            <a:r>
              <a:rPr lang="ko-KR" altLang="en-US" sz="3600" dirty="0" smtClean="0"/>
              <a:t>결정</a:t>
            </a:r>
            <a:endParaRPr lang="ko-KR" altLang="en-US" sz="3600" dirty="0"/>
          </a:p>
        </p:txBody>
      </p:sp>
      <p:sp>
        <p:nvSpPr>
          <p:cNvPr id="74" name="TextBox 73"/>
          <p:cNvSpPr txBox="1"/>
          <p:nvPr/>
        </p:nvSpPr>
        <p:spPr>
          <a:xfrm>
            <a:off x="1009338" y="2045519"/>
            <a:ext cx="23042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99592" y="4293096"/>
            <a:ext cx="2448272" cy="22322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9592" y="1788844"/>
            <a:ext cx="2448272" cy="22162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3608" y="2163991"/>
            <a:ext cx="2304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#ID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이름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캐릭터에셋경로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대화사운드에셋경로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4771018"/>
            <a:ext cx="2122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#ID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아이템판매여부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퀘스트여부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아이템할인율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1860853"/>
            <a:ext cx="230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CNpcClass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02080" y="4365104"/>
            <a:ext cx="230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SNpcClass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2204864"/>
            <a:ext cx="4824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클라가</a:t>
            </a:r>
            <a:r>
              <a:rPr lang="ko-KR" altLang="en-US" dirty="0" smtClean="0"/>
              <a:t> 각각 </a:t>
            </a:r>
            <a:r>
              <a:rPr lang="ko-KR" altLang="en-US" dirty="0" err="1" smtClean="0"/>
              <a:t>관심있어</a:t>
            </a:r>
            <a:r>
              <a:rPr lang="ko-KR" altLang="en-US" dirty="0" smtClean="0"/>
              <a:t> 하는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만 모아서 다른  </a:t>
            </a:r>
            <a:r>
              <a:rPr lang="en-US" altLang="ko-KR" dirty="0" smtClean="0"/>
              <a:t>Entity</a:t>
            </a:r>
            <a:r>
              <a:rPr lang="ko-KR" altLang="en-US" dirty="0" smtClean="0"/>
              <a:t>로 나눠버리는 방법도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CNpcClass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SNpcClass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각각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클래스로 전환된다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이런 물리적인 구현의 이유로 모델을 수정하는 것을 </a:t>
            </a:r>
            <a:r>
              <a:rPr lang="ko-KR" altLang="en-US" b="1" dirty="0"/>
              <a:t>반</a:t>
            </a:r>
            <a:r>
              <a:rPr lang="ko-KR" altLang="en-US" b="1" dirty="0" smtClean="0"/>
              <a:t>정규화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19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8. </a:t>
            </a:r>
            <a:r>
              <a:rPr lang="ko-KR" altLang="en-US" sz="3600" dirty="0" smtClean="0"/>
              <a:t>구현</a:t>
            </a:r>
            <a:endParaRPr lang="ko-KR" altLang="en-US" sz="3600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1916832"/>
            <a:ext cx="8280920" cy="424847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b="0" dirty="0" smtClean="0"/>
              <a:t>테이블은 다양한 물리적 요소들</a:t>
            </a:r>
            <a:r>
              <a:rPr lang="en-US" altLang="ko-KR" b="0" dirty="0" smtClean="0"/>
              <a:t>(C++ </a:t>
            </a:r>
            <a:r>
              <a:rPr lang="ko-KR" altLang="en-US" b="0" dirty="0" smtClean="0"/>
              <a:t>클래스</a:t>
            </a:r>
            <a:r>
              <a:rPr lang="en-US" altLang="ko-KR" b="0" dirty="0" smtClean="0"/>
              <a:t>, DB</a:t>
            </a:r>
            <a:r>
              <a:rPr lang="ko-KR" altLang="en-US" b="0" dirty="0" smtClean="0"/>
              <a:t>테이블</a:t>
            </a:r>
            <a:r>
              <a:rPr lang="en-US" altLang="ko-KR" b="0" dirty="0" smtClean="0"/>
              <a:t>, XML, JSON, </a:t>
            </a:r>
            <a:r>
              <a:rPr lang="ko-KR" altLang="en-US" b="0" dirty="0" smtClean="0"/>
              <a:t>바이너리 포맷</a:t>
            </a:r>
            <a:r>
              <a:rPr lang="en-US" altLang="ko-KR" b="0" dirty="0" smtClean="0"/>
              <a:t>)</a:t>
            </a:r>
            <a:r>
              <a:rPr lang="ko-KR" altLang="en-US" b="0" dirty="0" smtClean="0"/>
              <a:t>로 변환될 수 있고 그것의 근거가 된다</a:t>
            </a:r>
            <a:r>
              <a:rPr lang="en-US" altLang="ko-KR" b="0" dirty="0" smtClean="0"/>
              <a:t>.</a:t>
            </a:r>
          </a:p>
          <a:p>
            <a:pPr>
              <a:lnSpc>
                <a:spcPct val="110000"/>
              </a:lnSpc>
            </a:pPr>
            <a:endParaRPr lang="en-US" altLang="ko-KR" b="0" dirty="0"/>
          </a:p>
          <a:p>
            <a:pPr>
              <a:lnSpc>
                <a:spcPct val="110000"/>
              </a:lnSpc>
            </a:pPr>
            <a:r>
              <a:rPr lang="en-US" altLang="ko-KR" b="0" dirty="0" smtClean="0"/>
              <a:t>Entity </a:t>
            </a:r>
            <a:r>
              <a:rPr lang="ko-KR" altLang="en-US" b="0" dirty="0" smtClean="0"/>
              <a:t>하나당 </a:t>
            </a:r>
            <a:r>
              <a:rPr lang="en-US" altLang="ko-KR" b="0" dirty="0" smtClean="0"/>
              <a:t>Class</a:t>
            </a:r>
            <a:r>
              <a:rPr lang="ko-KR" altLang="en-US" b="0" dirty="0" smtClean="0"/>
              <a:t>를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한 개 씩 만들 필요는 없다</a:t>
            </a:r>
            <a:r>
              <a:rPr lang="en-US" altLang="ko-KR" b="0" dirty="0" smtClean="0"/>
              <a:t>.</a:t>
            </a:r>
            <a:r>
              <a:rPr lang="ko-KR" altLang="en-US" b="0" dirty="0" smtClean="0"/>
              <a:t> 하나의 </a:t>
            </a:r>
            <a:r>
              <a:rPr lang="en-US" altLang="ko-KR" b="0" dirty="0" smtClean="0"/>
              <a:t>C++ </a:t>
            </a:r>
            <a:r>
              <a:rPr lang="ko-KR" altLang="en-US" b="0" dirty="0" smtClean="0"/>
              <a:t>클래스에 여러 개의 </a:t>
            </a:r>
            <a:r>
              <a:rPr lang="en-US" altLang="ko-KR" b="0" dirty="0" smtClean="0"/>
              <a:t>Entity</a:t>
            </a:r>
            <a:r>
              <a:rPr lang="ko-KR" altLang="en-US" b="0" dirty="0" smtClean="0"/>
              <a:t>를 </a:t>
            </a:r>
            <a:r>
              <a:rPr lang="ko-KR" altLang="en-US" b="0" dirty="0" err="1" smtClean="0"/>
              <a:t>담는게</a:t>
            </a:r>
            <a:r>
              <a:rPr lang="ko-KR" altLang="en-US" b="0" dirty="0" smtClean="0"/>
              <a:t> 자연스러운 경우도 발생한다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데이터 구조가 희석되지만 않으면 된다</a:t>
            </a:r>
            <a:r>
              <a:rPr lang="en-US" altLang="ko-KR" b="0" dirty="0" smtClean="0"/>
              <a:t>.</a:t>
            </a:r>
          </a:p>
          <a:p>
            <a:pPr>
              <a:lnSpc>
                <a:spcPct val="110000"/>
              </a:lnSpc>
            </a:pPr>
            <a:endParaRPr lang="en-US" altLang="ko-KR" b="0" dirty="0"/>
          </a:p>
          <a:p>
            <a:pPr>
              <a:lnSpc>
                <a:spcPct val="110000"/>
              </a:lnSpc>
            </a:pPr>
            <a:r>
              <a:rPr lang="en-US" altLang="ko-KR" b="0" dirty="0" smtClean="0"/>
              <a:t>Entity</a:t>
            </a:r>
            <a:r>
              <a:rPr lang="ko-KR" altLang="en-US" b="0" dirty="0" smtClean="0"/>
              <a:t>의 계층구조는 존재 종속성 계층구조지 클래스의 계층구조가 아니다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2353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데이터 모델링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1026" name="Picture 2" descr="https://pbs.twimg.com/media/BeIvALsIgAEw0Gf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881" y="1700808"/>
            <a:ext cx="6496050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6538555"/>
            <a:ext cx="640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https://twitter.com/gapingvoid/statuses/423952995240648704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704" y="2041684"/>
            <a:ext cx="2376264" cy="646331"/>
          </a:xfrm>
          <a:prstGeom prst="rect">
            <a:avLst/>
          </a:prstGeom>
          <a:solidFill>
            <a:srgbClr val="DFDAD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기획</a:t>
            </a:r>
            <a:r>
              <a:rPr lang="ko-KR" altLang="en-US" sz="3600" b="1" dirty="0"/>
              <a:t>서</a:t>
            </a:r>
            <a:endParaRPr lang="ko-KR" alt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39906" y="2041684"/>
            <a:ext cx="2596390" cy="646331"/>
          </a:xfrm>
          <a:prstGeom prst="rect">
            <a:avLst/>
          </a:prstGeom>
          <a:solidFill>
            <a:srgbClr val="DFDAD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데이터 구조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12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8. </a:t>
            </a:r>
            <a:r>
              <a:rPr lang="ko-KR" altLang="en-US" sz="3600" dirty="0" smtClean="0"/>
              <a:t>구현</a:t>
            </a:r>
            <a:endParaRPr lang="ko-KR" altLang="en-US" sz="3600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4"/>
          </p:nvPr>
        </p:nvSpPr>
        <p:spPr>
          <a:xfrm>
            <a:off x="395535" y="1916832"/>
            <a:ext cx="8672263" cy="13681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0" dirty="0" smtClean="0"/>
              <a:t>M:M </a:t>
            </a:r>
            <a:r>
              <a:rPr lang="ko-KR" altLang="en-US" b="0" dirty="0" smtClean="0"/>
              <a:t>관계를 풀어서 나온 </a:t>
            </a:r>
            <a:r>
              <a:rPr lang="en-US" altLang="ko-KR" b="0" dirty="0" smtClean="0"/>
              <a:t>Action Entity</a:t>
            </a:r>
            <a:r>
              <a:rPr lang="ko-KR" altLang="en-US" b="0" dirty="0" smtClean="0"/>
              <a:t>들은 구현의 효율성을 위해서 자신의 부모 중 한 부모의 </a:t>
            </a:r>
            <a:r>
              <a:rPr lang="ko-KR" altLang="en-US" b="0" dirty="0" err="1" smtClean="0"/>
              <a:t>인스턴스에</a:t>
            </a:r>
            <a:r>
              <a:rPr lang="ko-KR" altLang="en-US" b="0" dirty="0" smtClean="0"/>
              <a:t> 몰아서 집어넣는 경우가 종종 있다</a:t>
            </a:r>
            <a:r>
              <a:rPr lang="en-US" altLang="ko-KR" b="0" dirty="0" smtClean="0"/>
              <a:t>.</a:t>
            </a:r>
            <a:endParaRPr lang="en-US" altLang="ko-KR" b="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b="0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" y="3356992"/>
            <a:ext cx="9025408" cy="1285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" y="5023088"/>
            <a:ext cx="5112568" cy="14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9540" y="4186808"/>
            <a:ext cx="8938259" cy="217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820" y="5722620"/>
            <a:ext cx="5113020" cy="502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endCxn id="9" idx="3"/>
          </p:cNvCxnSpPr>
          <p:nvPr/>
        </p:nvCxnSpPr>
        <p:spPr>
          <a:xfrm rot="5400000">
            <a:off x="5143676" y="4457524"/>
            <a:ext cx="1569720" cy="1463392"/>
          </a:xfrm>
          <a:prstGeom prst="bentConnector2">
            <a:avLst/>
          </a:prstGeom>
          <a:ln w="5080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9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8. </a:t>
            </a:r>
            <a:r>
              <a:rPr lang="ko-KR" altLang="en-US" sz="3600" dirty="0" smtClean="0"/>
              <a:t>구현</a:t>
            </a:r>
            <a:endParaRPr lang="ko-KR" altLang="en-US" sz="36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" y="3356992"/>
            <a:ext cx="9025408" cy="1285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" y="5023088"/>
            <a:ext cx="5112568" cy="145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9540" y="4186808"/>
            <a:ext cx="8938259" cy="217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820" y="5722620"/>
            <a:ext cx="5113020" cy="502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endCxn id="9" idx="3"/>
          </p:cNvCxnSpPr>
          <p:nvPr/>
        </p:nvCxnSpPr>
        <p:spPr>
          <a:xfrm rot="5400000">
            <a:off x="5143676" y="4457524"/>
            <a:ext cx="1569720" cy="1463392"/>
          </a:xfrm>
          <a:prstGeom prst="bentConnector2">
            <a:avLst/>
          </a:prstGeom>
          <a:ln w="5080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44" y="1700391"/>
            <a:ext cx="4785736" cy="165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내용 개체 틀 2"/>
          <p:cNvSpPr>
            <a:spLocks noGrp="1"/>
          </p:cNvSpPr>
          <p:nvPr>
            <p:ph sz="quarter" idx="14"/>
          </p:nvPr>
        </p:nvSpPr>
        <p:spPr>
          <a:xfrm>
            <a:off x="251520" y="1844824"/>
            <a:ext cx="3672408" cy="6480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b="0" dirty="0" smtClean="0"/>
              <a:t>코드로 보면 이런 느낌</a:t>
            </a:r>
            <a:r>
              <a:rPr lang="en-US" altLang="ko-KR" b="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9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8. </a:t>
            </a:r>
            <a:r>
              <a:rPr lang="ko-KR" altLang="en-US" sz="3600" dirty="0" smtClean="0"/>
              <a:t>구현</a:t>
            </a:r>
            <a:endParaRPr lang="ko-KR" altLang="en-US" sz="3600" dirty="0"/>
          </a:p>
        </p:txBody>
      </p:sp>
      <p:sp>
        <p:nvSpPr>
          <p:cNvPr id="12" name="내용 개체 틀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0" dirty="0" smtClean="0"/>
              <a:t>Life Cycle</a:t>
            </a:r>
            <a:r>
              <a:rPr lang="ko-KR" altLang="en-US" b="0" dirty="0" smtClean="0"/>
              <a:t>에서 </a:t>
            </a:r>
            <a:r>
              <a:rPr lang="en-US" altLang="ko-KR" b="0" dirty="0" smtClean="0"/>
              <a:t>Static </a:t>
            </a:r>
            <a:r>
              <a:rPr lang="ko-KR" altLang="en-US" b="0" dirty="0" smtClean="0"/>
              <a:t>데이터</a:t>
            </a:r>
            <a:r>
              <a:rPr lang="en-US" altLang="ko-KR" b="0" dirty="0" smtClean="0"/>
              <a:t> </a:t>
            </a:r>
            <a:r>
              <a:rPr lang="en-US" altLang="ko-KR" b="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게임개발자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수정하고 패치를 통해 배포되는</a:t>
            </a:r>
            <a:r>
              <a:rPr lang="en-US" altLang="ko-KR" b="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ko-KR" altLang="en-US" b="0" dirty="0" smtClean="0"/>
              <a:t>들은 따로 뽑아서 파일포맷을 정하고 작업방식을 결정한다</a:t>
            </a:r>
            <a:r>
              <a:rPr lang="en-US" altLang="ko-KR" b="0" dirty="0" smtClean="0"/>
              <a:t>.</a:t>
            </a:r>
          </a:p>
          <a:p>
            <a:pPr>
              <a:lnSpc>
                <a:spcPct val="110000"/>
              </a:lnSpc>
            </a:pPr>
            <a:endParaRPr lang="en-US" altLang="ko-KR" b="0" dirty="0"/>
          </a:p>
          <a:p>
            <a:pPr>
              <a:lnSpc>
                <a:spcPct val="110000"/>
              </a:lnSpc>
            </a:pPr>
            <a:r>
              <a:rPr lang="ko-KR" altLang="en-US" b="0" dirty="0" smtClean="0"/>
              <a:t>스프레드시트로 작업할 경우 그 차트 구조를 정리하고 바이너리 포맷인 경우 혹은 엔진단과 연계가 필요한 경우 전용 툴 디자인을 시작한다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32236" y="5292749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32236" y="5292750"/>
            <a:ext cx="720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NPC</a:t>
            </a:r>
          </a:p>
          <a:p>
            <a:pPr algn="ctr"/>
            <a:r>
              <a:rPr lang="ko-KR" altLang="en-US" sz="1050" b="1" dirty="0" smtClean="0"/>
              <a:t>배치정보</a:t>
            </a:r>
            <a:endParaRPr lang="ko-KR" altLang="en-US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88024" y="5301209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788024" y="5301210"/>
            <a:ext cx="7200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NPC</a:t>
            </a:r>
          </a:p>
          <a:p>
            <a:pPr algn="ctr"/>
            <a:r>
              <a:rPr lang="ko-KR" altLang="en-US" sz="1050" b="1" dirty="0" smtClean="0"/>
              <a:t>판매아이템 </a:t>
            </a:r>
            <a:r>
              <a:rPr lang="ko-KR" altLang="en-US" sz="1050" b="1" dirty="0"/>
              <a:t>정보</a:t>
            </a:r>
            <a:endParaRPr lang="ko-KR" altLang="en-US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874290" y="5301207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874290" y="5301208"/>
            <a:ext cx="7200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퀘스트</a:t>
            </a:r>
            <a:r>
              <a:rPr lang="ko-KR" altLang="en-US" sz="1050" b="1" dirty="0"/>
              <a:t> 보상아이템 정보</a:t>
            </a:r>
            <a:endParaRPr lang="ko-KR" altLang="en-US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720641" y="5300076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20641" y="5300077"/>
            <a:ext cx="7200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NPC</a:t>
            </a:r>
          </a:p>
          <a:p>
            <a:pPr algn="ctr"/>
            <a:r>
              <a:rPr lang="ko-KR" altLang="en-US" sz="1050" b="1" dirty="0" err="1"/>
              <a:t>퀘스트</a:t>
            </a:r>
            <a:endParaRPr lang="en-US" altLang="ko-KR" sz="1050" b="1" dirty="0"/>
          </a:p>
          <a:p>
            <a:pPr algn="ctr"/>
            <a:r>
              <a:rPr lang="ko-KR" altLang="en-US" sz="1050" b="1" dirty="0" smtClean="0"/>
              <a:t>보유정보</a:t>
            </a:r>
            <a:endParaRPr lang="ko-KR" altLang="en-US" sz="105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35695" y="5301208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35695" y="5301209"/>
            <a:ext cx="7200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퀘스트</a:t>
            </a:r>
            <a:r>
              <a:rPr lang="ko-KR" altLang="en-US" sz="1050" b="1" dirty="0"/>
              <a:t> 완료조건 정보</a:t>
            </a:r>
            <a:endParaRPr lang="ko-KR" altLang="en-US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51920" y="5282830"/>
            <a:ext cx="720079" cy="6480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1920" y="5282831"/>
            <a:ext cx="720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 smtClean="0"/>
              <a:t>몬스터</a:t>
            </a:r>
            <a:endParaRPr lang="en-US" altLang="ko-KR" sz="1050" b="1" dirty="0" smtClean="0"/>
          </a:p>
          <a:p>
            <a:pPr algn="ctr"/>
            <a:r>
              <a:rPr lang="ko-KR" altLang="en-US" sz="1050" b="1" dirty="0" err="1" smtClean="0"/>
              <a:t>스폰정</a:t>
            </a:r>
            <a:r>
              <a:rPr lang="ko-KR" altLang="en-US" sz="1050" b="1" dirty="0" err="1"/>
              <a:t>보</a:t>
            </a:r>
            <a:endParaRPr lang="en-US" altLang="ko-KR" sz="1050" b="1" dirty="0" smtClean="0"/>
          </a:p>
        </p:txBody>
      </p:sp>
    </p:spTree>
    <p:extLst>
      <p:ext uri="{BB962C8B-B14F-4D97-AF65-F5344CB8AC3E}">
        <p14:creationId xmlns:p14="http://schemas.microsoft.com/office/powerpoint/2010/main" val="112181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8. </a:t>
            </a:r>
            <a:r>
              <a:rPr lang="ko-KR" altLang="en-US" sz="3600" dirty="0" smtClean="0"/>
              <a:t>구현</a:t>
            </a:r>
            <a:endParaRPr lang="ko-KR" altLang="en-US" sz="3600" dirty="0"/>
          </a:p>
        </p:txBody>
      </p:sp>
      <p:sp>
        <p:nvSpPr>
          <p:cNvPr id="12" name="내용 개체 틀 2"/>
          <p:cNvSpPr>
            <a:spLocks noGrp="1"/>
          </p:cNvSpPr>
          <p:nvPr>
            <p:ph sz="quarter" idx="14"/>
          </p:nvPr>
        </p:nvSpPr>
        <p:spPr>
          <a:xfrm>
            <a:off x="250825" y="1916832"/>
            <a:ext cx="8642350" cy="194421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0" dirty="0" smtClean="0"/>
              <a:t>Persistent </a:t>
            </a:r>
            <a:r>
              <a:rPr lang="ko-KR" altLang="en-US" b="0" dirty="0" smtClean="0"/>
              <a:t>데이터들은 프로세스 모델링에서 트랜잭션이 중요한 데이터인 경우 </a:t>
            </a:r>
            <a:r>
              <a:rPr lang="en-US" altLang="ko-KR" b="0" dirty="0" smtClean="0"/>
              <a:t>RDBMS</a:t>
            </a:r>
            <a:r>
              <a:rPr lang="ko-KR" altLang="en-US" b="0" dirty="0" smtClean="0"/>
              <a:t>을 사용할 수도 있고 </a:t>
            </a:r>
            <a:r>
              <a:rPr lang="ko-KR" altLang="en-US" b="0" dirty="0" err="1" smtClean="0"/>
              <a:t>로그성</a:t>
            </a:r>
            <a:r>
              <a:rPr lang="ko-KR" altLang="en-US" b="0" dirty="0" smtClean="0"/>
              <a:t> 데이터인 경우 </a:t>
            </a:r>
            <a:r>
              <a:rPr lang="en-US" altLang="ko-KR" b="0" dirty="0" err="1" smtClean="0"/>
              <a:t>NoSQL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솔루션을 사용할 수도 있다</a:t>
            </a:r>
            <a:r>
              <a:rPr lang="en-US" altLang="ko-KR" b="0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b="0" dirty="0" smtClean="0"/>
              <a:t>그것의 판단도 역시 데이터 구조에 근거해 내릴 수 있다</a:t>
            </a:r>
            <a:r>
              <a:rPr lang="en-US" altLang="ko-KR" b="0" dirty="0" smtClean="0"/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43807" y="4167745"/>
            <a:ext cx="720079" cy="6480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843807" y="4167746"/>
            <a:ext cx="72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계정</a:t>
            </a:r>
            <a:endParaRPr lang="ko-KR" altLang="en-US" sz="24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79911" y="4149081"/>
            <a:ext cx="720079" cy="6480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79911" y="4149082"/>
            <a:ext cx="72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캐릭터</a:t>
            </a:r>
            <a:endParaRPr lang="ko-KR" altLang="en-US" sz="24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24127" y="4149080"/>
            <a:ext cx="720079" cy="6480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724127" y="4149081"/>
            <a:ext cx="720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퀘스트</a:t>
            </a:r>
            <a:r>
              <a:rPr lang="ko-KR" altLang="en-US" sz="1050" b="1" dirty="0"/>
              <a:t> 진행정보</a:t>
            </a:r>
            <a:endParaRPr lang="ko-KR" altLang="en-US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16015" y="4149080"/>
            <a:ext cx="720079" cy="6480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716015" y="4149081"/>
            <a:ext cx="720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아이템 소유정보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119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참고자료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3456384"/>
          </a:xfrm>
        </p:spPr>
        <p:txBody>
          <a:bodyPr>
            <a:noAutofit/>
          </a:bodyPr>
          <a:lstStyle/>
          <a:p>
            <a:r>
              <a:rPr lang="ko-KR" altLang="en-US" sz="1600" b="0" dirty="0" err="1" smtClean="0">
                <a:solidFill>
                  <a:schemeClr val="tx1"/>
                </a:solidFill>
              </a:rPr>
              <a:t>위키피디아</a:t>
            </a:r>
            <a:r>
              <a:rPr lang="ko-KR" altLang="en-US" sz="1600" b="0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</a:rPr>
              <a:t>E-R Model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altLang="ko-KR" sz="1600" dirty="0" smtClean="0">
                <a:solidFill>
                  <a:schemeClr val="tx1"/>
                </a:solidFill>
                <a:hlinkClick r:id="rId2"/>
              </a:rPr>
              <a:t>en.wikipedia.org/wiki/Entity%E2%80%93relationship_model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b="0" dirty="0" smtClean="0">
              <a:solidFill>
                <a:schemeClr val="tx1"/>
              </a:solidFill>
            </a:endParaRPr>
          </a:p>
          <a:p>
            <a:r>
              <a:rPr lang="en-US" altLang="ko-KR" sz="1600" b="0" dirty="0" smtClean="0">
                <a:solidFill>
                  <a:schemeClr val="tx1"/>
                </a:solidFill>
              </a:rPr>
              <a:t>Logical </a:t>
            </a:r>
            <a:r>
              <a:rPr lang="en-US" altLang="ko-KR" sz="1600" b="0" dirty="0">
                <a:solidFill>
                  <a:schemeClr val="tx1"/>
                </a:solidFill>
              </a:rPr>
              <a:t>Data Structures (LDSs) - Getting </a:t>
            </a:r>
            <a:r>
              <a:rPr lang="en-US" altLang="ko-KR" sz="1600" b="0" dirty="0" smtClean="0">
                <a:solidFill>
                  <a:schemeClr val="tx1"/>
                </a:solidFill>
              </a:rPr>
              <a:t>started.</a:t>
            </a:r>
          </a:p>
          <a:p>
            <a:pPr lvl="1"/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http://www.cems.uwe.ac.uk/tdrewry/lds.htm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b="0" dirty="0" smtClean="0">
              <a:solidFill>
                <a:schemeClr val="tx1"/>
              </a:solidFill>
            </a:endParaRPr>
          </a:p>
          <a:p>
            <a:r>
              <a:rPr lang="en-US" altLang="ko-KR" sz="1600" b="0" dirty="0" smtClean="0">
                <a:solidFill>
                  <a:schemeClr val="tx1"/>
                </a:solidFill>
              </a:rPr>
              <a:t>Entity </a:t>
            </a:r>
            <a:r>
              <a:rPr lang="en-US" altLang="ko-KR" sz="1600" b="0" dirty="0">
                <a:solidFill>
                  <a:schemeClr val="tx1"/>
                </a:solidFill>
              </a:rPr>
              <a:t>Relationship </a:t>
            </a:r>
            <a:r>
              <a:rPr lang="en-US" altLang="ko-KR" sz="1600" b="0" dirty="0" err="1" smtClean="0">
                <a:solidFill>
                  <a:schemeClr val="tx1"/>
                </a:solidFill>
              </a:rPr>
              <a:t>Modelling</a:t>
            </a:r>
            <a:r>
              <a:rPr lang="en-US" altLang="ko-KR" sz="1600" b="0" dirty="0">
                <a:solidFill>
                  <a:schemeClr val="tx1"/>
                </a:solidFill>
              </a:rPr>
              <a:t> By Frankie </a:t>
            </a:r>
            <a:r>
              <a:rPr lang="en-US" altLang="ko-KR" sz="1600" b="0" dirty="0" err="1" smtClean="0">
                <a:solidFill>
                  <a:schemeClr val="tx1"/>
                </a:solidFill>
              </a:rPr>
              <a:t>Inguanez</a:t>
            </a:r>
            <a:endParaRPr lang="en-US" altLang="ko-KR" sz="1600" b="0" dirty="0" smtClean="0">
              <a:solidFill>
                <a:schemeClr val="tx1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altLang="ko-KR" sz="1600" dirty="0" smtClean="0">
                <a:solidFill>
                  <a:schemeClr val="tx1"/>
                </a:solidFill>
                <a:hlinkClick r:id="rId4"/>
              </a:rPr>
              <a:t>frankieinguanez.files.wordpress.com/2012/01/barkers-erd-notation.pdf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b="0" dirty="0" smtClean="0">
              <a:solidFill>
                <a:schemeClr val="tx1"/>
              </a:solidFill>
            </a:endParaRPr>
          </a:p>
          <a:p>
            <a:r>
              <a:rPr lang="ko-KR" altLang="en-US" sz="1600" b="0" dirty="0" smtClean="0">
                <a:solidFill>
                  <a:schemeClr val="tx1"/>
                </a:solidFill>
              </a:rPr>
              <a:t>데이터전문가지식포털</a:t>
            </a:r>
            <a:r>
              <a:rPr lang="en-US" altLang="ko-KR" sz="1600" b="0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</a:rPr>
              <a:t>DBGuide.net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hlinkClick r:id="rId5"/>
              </a:rPr>
              <a:t>http://</a:t>
            </a:r>
            <a:r>
              <a:rPr lang="en-US" altLang="ko-KR" sz="1600" dirty="0" smtClean="0">
                <a:solidFill>
                  <a:schemeClr val="tx1"/>
                </a:solidFill>
                <a:hlinkClick r:id="rId5"/>
              </a:rPr>
              <a:t>goo.gl/brVcJD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22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정</a:t>
            </a:r>
            <a:r>
              <a:rPr lang="ko-KR" altLang="en-US" sz="4400" dirty="0"/>
              <a:t>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7848873" cy="4464496"/>
          </a:xfrm>
        </p:spPr>
        <p:txBody>
          <a:bodyPr>
            <a:normAutofit lnSpcReduction="10000"/>
          </a:bodyPr>
          <a:lstStyle/>
          <a:p>
            <a:r>
              <a:rPr lang="ko-KR" altLang="en-US" sz="2800" b="0" dirty="0" smtClean="0">
                <a:solidFill>
                  <a:schemeClr val="tx1"/>
                </a:solidFill>
              </a:rPr>
              <a:t>뭔가 체계적이지 않다 싶으면 </a:t>
            </a:r>
            <a:r>
              <a:rPr lang="ko-KR" altLang="en-US" sz="2800" dirty="0" smtClean="0">
                <a:solidFill>
                  <a:srgbClr val="FF0000"/>
                </a:solidFill>
              </a:rPr>
              <a:t>테이블</a:t>
            </a:r>
            <a:r>
              <a:rPr lang="ko-KR" altLang="en-US" sz="2800" b="0" dirty="0" smtClean="0">
                <a:solidFill>
                  <a:schemeClr val="tx1"/>
                </a:solidFill>
              </a:rPr>
              <a:t>로 정리해보세요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2800" b="0" dirty="0">
              <a:solidFill>
                <a:schemeClr val="tx1"/>
              </a:solidFill>
            </a:endParaRPr>
          </a:p>
          <a:p>
            <a:r>
              <a:rPr lang="ko-KR" altLang="en-US" sz="2800" b="0" dirty="0" smtClean="0">
                <a:solidFill>
                  <a:schemeClr val="tx1"/>
                </a:solidFill>
              </a:rPr>
              <a:t>테이블 만들기가 어렵게 느껴지신다면 데이터 모델링 훈련이 더 필요하거나 혹은 기획자체가 아직 정립이 안된 경우일 수 있습니다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2800" b="0" dirty="0">
              <a:solidFill>
                <a:schemeClr val="tx1"/>
              </a:solidFill>
            </a:endParaRPr>
          </a:p>
          <a:p>
            <a:r>
              <a:rPr lang="ko-KR" altLang="en-US" sz="2800" b="0" dirty="0" smtClean="0">
                <a:solidFill>
                  <a:schemeClr val="tx1"/>
                </a:solidFill>
              </a:rPr>
              <a:t>비즈니스 데이터 구조가 확실히 잡히면 엔진 코드에 따라 이리저리 코드를 옮기더라도 혼란스럽지 않습니다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52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정</a:t>
            </a:r>
            <a:r>
              <a:rPr lang="ko-KR" altLang="en-US" sz="4400" dirty="0"/>
              <a:t>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7848873" cy="4464496"/>
          </a:xfrm>
        </p:spPr>
        <p:txBody>
          <a:bodyPr>
            <a:normAutofit/>
          </a:bodyPr>
          <a:lstStyle/>
          <a:p>
            <a:r>
              <a:rPr lang="en-US" altLang="ko-KR" sz="2800" b="0" dirty="0" smtClean="0">
                <a:solidFill>
                  <a:schemeClr val="tx1"/>
                </a:solidFill>
              </a:rPr>
              <a:t>1</a:t>
            </a:r>
            <a:r>
              <a:rPr lang="ko-KR" altLang="en-US" sz="2800" b="0" dirty="0" smtClean="0">
                <a:solidFill>
                  <a:schemeClr val="tx1"/>
                </a:solidFill>
              </a:rPr>
              <a:t>인 개발자인 경우 상세기획서를 쓰는 대신에 바로 테이블 작성과 관계를 잡아가는 것으로 기획행위와 데이터 모델링</a:t>
            </a:r>
            <a:r>
              <a:rPr lang="ko-KR" altLang="en-US" sz="2800" b="0" dirty="0">
                <a:solidFill>
                  <a:schemeClr val="tx1"/>
                </a:solidFill>
              </a:rPr>
              <a:t>을</a:t>
            </a:r>
            <a:r>
              <a:rPr lang="ko-KR" altLang="en-US" sz="2800" b="0" dirty="0" smtClean="0">
                <a:solidFill>
                  <a:schemeClr val="tx1"/>
                </a:solidFill>
              </a:rPr>
              <a:t> 동시에 진행하는 형태로 작업할 수 있습니다</a:t>
            </a:r>
            <a:r>
              <a:rPr lang="en-US" altLang="ko-KR" sz="2800" b="0" dirty="0" smtClean="0">
                <a:solidFill>
                  <a:schemeClr val="tx1"/>
                </a:solidFill>
              </a:rPr>
              <a:t>. </a:t>
            </a:r>
            <a:r>
              <a:rPr lang="en-US" altLang="ko-KR" sz="1600" b="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b="0" dirty="0" smtClean="0">
                <a:solidFill>
                  <a:schemeClr val="bg1">
                    <a:lumMod val="50000"/>
                  </a:schemeClr>
                </a:solidFill>
              </a:rPr>
              <a:t>기획은 내 맘속에 다 있으니</a:t>
            </a:r>
            <a:r>
              <a:rPr lang="en-US" altLang="ko-KR" sz="1600" b="0" dirty="0" smtClean="0">
                <a:solidFill>
                  <a:schemeClr val="bg1">
                    <a:lumMod val="50000"/>
                  </a:schemeClr>
                </a:solidFill>
              </a:rPr>
              <a:t>…)</a:t>
            </a:r>
            <a:endParaRPr lang="en-US" altLang="ko-KR" sz="28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800" b="0" dirty="0">
              <a:solidFill>
                <a:schemeClr val="tx1"/>
              </a:solidFill>
            </a:endParaRPr>
          </a:p>
          <a:p>
            <a:r>
              <a:rPr lang="en-US" altLang="ko-KR" sz="2000" b="0" dirty="0" smtClean="0">
                <a:solidFill>
                  <a:schemeClr val="bg1">
                    <a:lumMod val="50000"/>
                  </a:schemeClr>
                </a:solidFill>
              </a:rPr>
              <a:t>(DB</a:t>
            </a:r>
            <a:r>
              <a:rPr lang="ko-KR" altLang="en-US" sz="2000" b="0" dirty="0" smtClean="0">
                <a:solidFill>
                  <a:schemeClr val="bg1">
                    <a:lumMod val="50000"/>
                  </a:schemeClr>
                </a:solidFill>
              </a:rPr>
              <a:t>처럼 딱딱한 테이블이 아니라서 여기저기 맘껏 주석으로 기획의도를 표시하면서</a:t>
            </a:r>
            <a:r>
              <a:rPr lang="en-US" altLang="ko-KR" sz="2000" b="0" dirty="0" smtClean="0">
                <a:solidFill>
                  <a:schemeClr val="bg1">
                    <a:lumMod val="50000"/>
                  </a:schemeClr>
                </a:solidFill>
              </a:rPr>
              <a:t>…)</a:t>
            </a:r>
          </a:p>
          <a:p>
            <a:endParaRPr lang="en-US" altLang="ko-KR" sz="1600" b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b="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b="0" dirty="0" smtClean="0">
                <a:solidFill>
                  <a:schemeClr val="bg1">
                    <a:lumMod val="50000"/>
                  </a:schemeClr>
                </a:solidFill>
              </a:rPr>
              <a:t>아</a:t>
            </a:r>
            <a:r>
              <a:rPr lang="en-US" altLang="ko-KR" sz="2000" b="0" dirty="0" smtClean="0">
                <a:solidFill>
                  <a:schemeClr val="bg1">
                    <a:lumMod val="50000"/>
                  </a:schemeClr>
                </a:solidFill>
              </a:rPr>
              <a:t>… </a:t>
            </a:r>
            <a:r>
              <a:rPr lang="ko-KR" altLang="en-US" sz="2000" b="0" dirty="0" smtClean="0">
                <a:solidFill>
                  <a:schemeClr val="bg1">
                    <a:lumMod val="50000"/>
                  </a:schemeClr>
                </a:solidFill>
              </a:rPr>
              <a:t>물론 거시적 플레이모델 같은 기획내용은 테이블이 아니라 그냥 문서로 작업하셔야</a:t>
            </a:r>
            <a:r>
              <a:rPr lang="en-US" altLang="ko-KR" sz="20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0" dirty="0" smtClean="0">
                <a:solidFill>
                  <a:schemeClr val="bg1">
                    <a:lumMod val="50000"/>
                  </a:schemeClr>
                </a:solidFill>
              </a:rPr>
              <a:t>합니</a:t>
            </a:r>
            <a:r>
              <a:rPr lang="ko-KR" altLang="en-US" sz="2000" b="0" dirty="0">
                <a:solidFill>
                  <a:schemeClr val="bg1">
                    <a:lumMod val="50000"/>
                  </a:schemeClr>
                </a:solidFill>
              </a:rPr>
              <a:t>다</a:t>
            </a:r>
            <a:r>
              <a:rPr lang="en-US" altLang="ko-KR" sz="2000" b="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5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감사합니다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352929" cy="4320456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최재규</a:t>
            </a:r>
            <a:endParaRPr lang="en-US" altLang="ko-KR" sz="3600" dirty="0" smtClean="0"/>
          </a:p>
          <a:p>
            <a:r>
              <a:rPr lang="ko-KR" altLang="en-US" sz="3600" dirty="0" smtClean="0"/>
              <a:t>메일 </a:t>
            </a:r>
            <a:r>
              <a:rPr lang="en-US" altLang="ko-KR" sz="3600" dirty="0" smtClean="0"/>
              <a:t>: </a:t>
            </a:r>
            <a:r>
              <a:rPr lang="en-US" altLang="ko-KR" sz="3600" spc="700" dirty="0" smtClean="0"/>
              <a:t>choijaekyu</a:t>
            </a:r>
            <a:r>
              <a:rPr lang="en-US" altLang="ko-KR" sz="3600" b="0" spc="500" dirty="0" smtClean="0"/>
              <a:t>@gmail.com</a:t>
            </a:r>
          </a:p>
          <a:p>
            <a:r>
              <a:rPr lang="ko-KR" altLang="en-US" sz="3600" dirty="0" smtClean="0"/>
              <a:t>자료 </a:t>
            </a:r>
            <a:r>
              <a:rPr lang="en-US" altLang="ko-KR" sz="3600" dirty="0" smtClean="0"/>
              <a:t>: </a:t>
            </a:r>
            <a:r>
              <a:rPr lang="en-US" altLang="ko-KR" sz="3600" b="0" dirty="0" smtClean="0"/>
              <a:t>slideshare.net / </a:t>
            </a:r>
            <a:r>
              <a:rPr lang="en-US" altLang="ko-KR" sz="3600" spc="700" dirty="0" err="1" smtClean="0"/>
              <a:t>choijaekyu</a:t>
            </a:r>
            <a:endParaRPr lang="ko-KR" altLang="en-US" sz="3600" spc="7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68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순서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왜</a:t>
            </a:r>
            <a:r>
              <a:rPr lang="en-US" altLang="ko-KR" sz="3600" dirty="0" smtClean="0"/>
              <a:t>?</a:t>
            </a:r>
          </a:p>
          <a:p>
            <a:r>
              <a:rPr lang="ko-KR" altLang="en-US" sz="3600" dirty="0" smtClean="0"/>
              <a:t>데이터 모델링</a:t>
            </a:r>
            <a:endParaRPr lang="en-US" altLang="ko-KR" sz="3600" dirty="0" smtClean="0"/>
          </a:p>
          <a:p>
            <a:r>
              <a:rPr lang="ko-KR" altLang="en-US" sz="3600" dirty="0" smtClean="0"/>
              <a:t>게임 데이터 모델링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0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데이터 모델링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ko-KR" altLang="en-US" sz="3600" b="0" dirty="0" smtClean="0"/>
              <a:t>상상을 해보자</a:t>
            </a:r>
            <a:endParaRPr lang="en-US" altLang="ko-KR" sz="3600" b="0" dirty="0" smtClean="0"/>
          </a:p>
          <a:p>
            <a:r>
              <a:rPr lang="ko-KR" altLang="en-US" sz="3600" b="0" dirty="0" smtClean="0"/>
              <a:t>기획서가 이미 다 구현되어서</a:t>
            </a:r>
            <a:endParaRPr lang="en-US" altLang="ko-KR" sz="3600" b="0" dirty="0" smtClean="0"/>
          </a:p>
          <a:p>
            <a:r>
              <a:rPr lang="ko-KR" altLang="en-US" sz="3600" b="0" dirty="0" smtClean="0"/>
              <a:t>현재 게이머들이 플레이하고 있다고</a:t>
            </a:r>
            <a:r>
              <a:rPr lang="en-US" altLang="ko-KR" sz="3600" b="0" dirty="0" smtClean="0"/>
              <a:t>...</a:t>
            </a:r>
          </a:p>
          <a:p>
            <a:r>
              <a:rPr lang="ko-KR" altLang="en-US" sz="3600" b="0" dirty="0" smtClean="0"/>
              <a:t>그리고 신이 되어서 </a:t>
            </a:r>
            <a:r>
              <a:rPr lang="ko-KR" altLang="en-US" sz="3600" dirty="0" smtClean="0"/>
              <a:t>시간을 멈춘다</a:t>
            </a:r>
            <a:r>
              <a:rPr lang="en-US" altLang="ko-KR" sz="3600" b="0" dirty="0" smtClean="0"/>
              <a:t>.</a:t>
            </a:r>
          </a:p>
          <a:p>
            <a:r>
              <a:rPr lang="en-US" altLang="ko-KR" sz="1200" b="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</a:rPr>
              <a:t>플레이어도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</a:rPr>
              <a:t> 컴퓨터의 </a:t>
            </a:r>
            <a:r>
              <a:rPr lang="ko-KR" altLang="en-US" sz="1200" b="0" dirty="0" smtClean="0">
                <a:solidFill>
                  <a:schemeClr val="bg1">
                    <a:lumMod val="50000"/>
                  </a:schemeClr>
                </a:solidFill>
              </a:rPr>
              <a:t>전자 흐름도 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</a:rPr>
              <a:t>모두 멈췄다고 상상해보자</a:t>
            </a:r>
            <a:r>
              <a:rPr lang="en-US" altLang="ko-KR" sz="1200" b="0" dirty="0" smtClean="0">
                <a:solidFill>
                  <a:schemeClr val="bg1">
                    <a:lumMod val="50000"/>
                  </a:schemeClr>
                </a:solidFill>
              </a:rPr>
              <a:t>….-_-;;)</a:t>
            </a:r>
            <a:endParaRPr lang="en-US" altLang="ko-KR" sz="36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3600" b="0" dirty="0"/>
              <a:t>바로 그때</a:t>
            </a:r>
            <a:r>
              <a:rPr lang="en-US" altLang="ko-KR" sz="3600" b="0" dirty="0" smtClean="0"/>
              <a:t>!</a:t>
            </a:r>
          </a:p>
          <a:p>
            <a:endParaRPr lang="en-US" altLang="ko-KR" sz="3600" b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00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데이터 모델링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ko-KR" altLang="en-US" sz="3600" b="0" dirty="0" smtClean="0"/>
              <a:t>클라이언트</a:t>
            </a:r>
            <a:r>
              <a:rPr lang="en-US" altLang="ko-KR" sz="3600" b="0" dirty="0" smtClean="0"/>
              <a:t>, </a:t>
            </a:r>
            <a:r>
              <a:rPr lang="ko-KR" altLang="en-US" sz="3600" b="0" dirty="0" smtClean="0"/>
              <a:t>서버의 구별 없이</a:t>
            </a:r>
            <a:endParaRPr lang="en-US" altLang="ko-KR" sz="3600" b="0" dirty="0" smtClean="0"/>
          </a:p>
          <a:p>
            <a:r>
              <a:rPr lang="ko-KR" altLang="en-US" sz="3600" b="0" dirty="0" smtClean="0"/>
              <a:t>메모리</a:t>
            </a:r>
            <a:r>
              <a:rPr lang="en-US" altLang="ko-KR" sz="3600" b="0" dirty="0" smtClean="0"/>
              <a:t>, </a:t>
            </a:r>
            <a:r>
              <a:rPr lang="ko-KR" altLang="en-US" sz="3600" b="0" dirty="0" smtClean="0"/>
              <a:t>디스크</a:t>
            </a:r>
            <a:r>
              <a:rPr lang="en-US" altLang="ko-KR" sz="3600" b="0" dirty="0" smtClean="0"/>
              <a:t>, DB</a:t>
            </a:r>
            <a:r>
              <a:rPr lang="ko-KR" altLang="en-US" sz="3600" b="0" dirty="0"/>
              <a:t> </a:t>
            </a:r>
            <a:r>
              <a:rPr lang="ko-KR" altLang="en-US" sz="3600" b="0" dirty="0" smtClean="0"/>
              <a:t>상관 없이</a:t>
            </a:r>
            <a:endParaRPr lang="en-US" altLang="ko-KR" sz="3600" b="0" dirty="0"/>
          </a:p>
          <a:p>
            <a:r>
              <a:rPr lang="ko-KR" altLang="en-US" sz="3600" dirty="0" smtClean="0"/>
              <a:t>비즈니스</a:t>
            </a:r>
            <a:r>
              <a:rPr lang="ko-KR" altLang="en-US" sz="3600" b="0" dirty="0" smtClean="0"/>
              <a:t>에 관련된</a:t>
            </a:r>
            <a:r>
              <a:rPr lang="ko-KR" altLang="en-US" sz="3600" dirty="0" smtClean="0"/>
              <a:t> 모든 데이터</a:t>
            </a:r>
            <a:r>
              <a:rPr lang="ko-KR" altLang="en-US" sz="3600" b="0" dirty="0" smtClean="0"/>
              <a:t>를</a:t>
            </a:r>
            <a:endParaRPr lang="en-US" altLang="ko-KR" sz="3600" b="0" dirty="0" smtClean="0"/>
          </a:p>
          <a:p>
            <a:r>
              <a:rPr lang="ko-KR" altLang="en-US" sz="3600" dirty="0" smtClean="0">
                <a:solidFill>
                  <a:srgbClr val="FF0000"/>
                </a:solidFill>
              </a:rPr>
              <a:t>테이블</a:t>
            </a:r>
            <a:r>
              <a:rPr lang="ko-KR" altLang="en-US" sz="3600" b="0" dirty="0" smtClean="0"/>
              <a:t>로</a:t>
            </a:r>
            <a:r>
              <a:rPr lang="ko-KR" altLang="en-US" sz="3600" dirty="0" smtClean="0"/>
              <a:t> 표</a:t>
            </a:r>
            <a:r>
              <a:rPr lang="ko-KR" altLang="en-US" sz="3600" dirty="0"/>
              <a:t>현</a:t>
            </a:r>
            <a:r>
              <a:rPr lang="en-US" altLang="ko-KR" sz="3600" dirty="0" smtClean="0"/>
              <a:t>(representation)</a:t>
            </a:r>
          </a:p>
          <a:p>
            <a:r>
              <a:rPr lang="ko-KR" altLang="en-US" sz="3600" b="0" dirty="0" smtClean="0"/>
              <a:t>해내는 것</a:t>
            </a:r>
            <a:r>
              <a:rPr lang="en-US" altLang="ko-KR" sz="3600" b="0" dirty="0" smtClean="0"/>
              <a:t>!</a:t>
            </a:r>
            <a:endParaRPr lang="ko-KR" altLang="en-US" sz="36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3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72008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… </a:t>
            </a:r>
            <a:r>
              <a:rPr lang="ko-KR" altLang="en-US" sz="3600" dirty="0" smtClean="0"/>
              <a:t>이거라고</a:t>
            </a:r>
            <a:r>
              <a:rPr lang="en-US" altLang="ko-KR" sz="3600" dirty="0" smtClean="0"/>
              <a:t>?? </a:t>
            </a:r>
            <a:r>
              <a:rPr lang="ko-KR" altLang="en-US" sz="3600" dirty="0" err="1" smtClean="0"/>
              <a:t>넵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44" y="2708920"/>
            <a:ext cx="85549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7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정말</a:t>
            </a:r>
            <a:r>
              <a:rPr lang="en-US" altLang="ko-KR" sz="4400" dirty="0" smtClean="0"/>
              <a:t>?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ko-KR" altLang="en-US" sz="3600" b="0" dirty="0" smtClean="0"/>
              <a:t>데이터가 중요하다느니</a:t>
            </a:r>
            <a:endParaRPr lang="en-US" altLang="ko-KR" sz="3600" b="0" dirty="0" smtClean="0"/>
          </a:p>
          <a:p>
            <a:r>
              <a:rPr lang="ko-KR" altLang="en-US" sz="3600" b="0" dirty="0" smtClean="0"/>
              <a:t>테이블로 표현하라느니</a:t>
            </a:r>
            <a:r>
              <a:rPr lang="en-US" altLang="ko-KR" sz="3600" b="0" dirty="0" smtClean="0"/>
              <a:t>…</a:t>
            </a:r>
          </a:p>
          <a:p>
            <a:r>
              <a:rPr lang="ko-KR" altLang="en-US" sz="3600" b="0" dirty="0" err="1" smtClean="0"/>
              <a:t>이런거</a:t>
            </a:r>
            <a:r>
              <a:rPr lang="ko-KR" altLang="en-US" sz="3600" b="0" dirty="0" smtClean="0"/>
              <a:t> 너만의 생각 아니야</a:t>
            </a:r>
            <a:r>
              <a:rPr lang="en-US" altLang="ko-KR" sz="3600" b="0" dirty="0" smtClean="0"/>
              <a:t>? </a:t>
            </a:r>
            <a:r>
              <a:rPr lang="ko-KR" altLang="en-US" sz="3600" b="0" dirty="0" err="1" smtClean="0"/>
              <a:t>ㄴㄴ</a:t>
            </a:r>
            <a:endParaRPr lang="en-US" altLang="ko-KR" sz="3600" b="0" dirty="0" smtClean="0"/>
          </a:p>
        </p:txBody>
      </p:sp>
    </p:spTree>
    <p:extLst>
      <p:ext uri="{BB962C8B-B14F-4D97-AF65-F5344CB8AC3E}">
        <p14:creationId xmlns:p14="http://schemas.microsoft.com/office/powerpoint/2010/main" val="41705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94986"/>
            <a:ext cx="8187152" cy="4974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구루의 말씀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6538555"/>
            <a:ext cx="640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://www.pgcon.org/2014/schedule/attachments/319_PGCon2014OpeningKeynote.pdf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19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94986"/>
            <a:ext cx="8187152" cy="4974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구루의 말씀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611560" y="1916832"/>
            <a:ext cx="4824536" cy="424847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ko-KR" altLang="en-US" b="0" dirty="0" smtClean="0"/>
              <a:t>표현</a:t>
            </a:r>
            <a:r>
              <a:rPr lang="en-US" altLang="ko-KR" b="0" dirty="0" smtClean="0"/>
              <a:t>(representation)</a:t>
            </a:r>
            <a:r>
              <a:rPr lang="ko-KR" altLang="en-US" b="0" dirty="0" smtClean="0"/>
              <a:t>은 컴퓨터 프로그래밍의 본질이다</a:t>
            </a:r>
            <a:r>
              <a:rPr lang="en-US" altLang="ko-KR" b="0" dirty="0" smtClean="0"/>
              <a:t>.</a:t>
            </a:r>
          </a:p>
          <a:p>
            <a:endParaRPr lang="en-US" altLang="ko-KR" b="0" dirty="0" smtClean="0"/>
          </a:p>
          <a:p>
            <a:r>
              <a:rPr lang="ko-KR" altLang="en-US" b="0" dirty="0" smtClean="0"/>
              <a:t>내게 </a:t>
            </a:r>
            <a:r>
              <a:rPr lang="ko-KR" altLang="en-US" b="0" dirty="0" err="1" smtClean="0"/>
              <a:t>플로우차트를</a:t>
            </a:r>
            <a:r>
              <a:rPr lang="ko-KR" altLang="en-US" b="0" dirty="0" smtClean="0"/>
              <a:t> 보여주고 테이블을 감춘다면 난 여전히 </a:t>
            </a:r>
            <a:r>
              <a:rPr lang="ko-KR" altLang="en-US" b="0" dirty="0" err="1" smtClean="0"/>
              <a:t>혼란스러울것이다</a:t>
            </a:r>
            <a:r>
              <a:rPr lang="en-US" altLang="ko-KR" b="0" dirty="0" smtClean="0"/>
              <a:t>.</a:t>
            </a:r>
          </a:p>
          <a:p>
            <a:endParaRPr lang="en-US" altLang="ko-KR" b="0" dirty="0" smtClean="0"/>
          </a:p>
          <a:p>
            <a:r>
              <a:rPr lang="ko-KR" altLang="en-US" b="0" dirty="0" smtClean="0"/>
              <a:t>내게 테이블을 보여주면 대부분 </a:t>
            </a:r>
            <a:r>
              <a:rPr lang="ko-KR" altLang="en-US" b="0" dirty="0" err="1" smtClean="0"/>
              <a:t>플로우차트는</a:t>
            </a:r>
            <a:r>
              <a:rPr lang="ko-KR" altLang="en-US" b="0" dirty="0" smtClean="0"/>
              <a:t> 필요하지 않다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왜냐면 테이블은 명확하니까</a:t>
            </a:r>
            <a:r>
              <a:rPr lang="en-US" altLang="ko-KR" b="0" dirty="0" smtClean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6538555"/>
            <a:ext cx="640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://www.pgcon.org/2014/schedule/attachments/319_PGCon2014OpeningKeynote.pdf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93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구루의 말씀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073006" cy="453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6538555"/>
            <a:ext cx="640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://www.pgcon.org/2014/schedule/attachments/319_PGCon2014OpeningKeynote.pdf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08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구루의 말씀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073006" cy="453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6538555"/>
            <a:ext cx="640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://www.pgcon.org/2014/schedule/attachments/319_PGCon2014OpeningKeynote.pdf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3491880" y="2168859"/>
            <a:ext cx="5472608" cy="3420381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ko-KR" altLang="en-US" b="0" dirty="0" smtClean="0"/>
              <a:t>데이터가 </a:t>
            </a:r>
            <a:r>
              <a:rPr lang="ko-KR" altLang="en-US" b="0" strike="sngStrike" dirty="0" err="1" smtClean="0"/>
              <a:t>짱이다</a:t>
            </a:r>
            <a:r>
              <a:rPr lang="en-US" altLang="ko-KR" b="0" strike="sngStrike" dirty="0" smtClean="0"/>
              <a:t>.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지배한다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r>
              <a:rPr lang="ko-KR" altLang="en-US" b="0" dirty="0" smtClean="0"/>
              <a:t>올바른 데이터 구조를 택하고 그것들을 잘 조직한다면 거의 언제나 알고리즘은 스스로 분명해진다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r>
              <a:rPr lang="ko-KR" altLang="en-US" b="0" dirty="0" smtClean="0"/>
              <a:t>알고리즘이 아니라 데이터 구조</a:t>
            </a:r>
            <a:r>
              <a:rPr lang="en-US" altLang="ko-KR" b="0" dirty="0" smtClean="0"/>
              <a:t>,</a:t>
            </a:r>
            <a:r>
              <a:rPr lang="ko-KR" altLang="en-US" b="0" dirty="0"/>
              <a:t> </a:t>
            </a:r>
            <a:r>
              <a:rPr lang="ko-KR" altLang="en-US" b="0" dirty="0" smtClean="0"/>
              <a:t>이것이 프로그래밍의 중심이다</a:t>
            </a:r>
            <a:r>
              <a:rPr lang="en-US" altLang="ko-KR" b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752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구루의 말씀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29" y="1844824"/>
            <a:ext cx="9005671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6538555"/>
            <a:ext cx="640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://www.pgcon.org/2014/schedule/attachments/319_PGCon2014OpeningKeynote.pdf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8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구루의 말씀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29" y="1844824"/>
            <a:ext cx="9005671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6538555"/>
            <a:ext cx="6408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://www.pgcon.org/2014/schedule/attachments/319_PGCon2014OpeningKeynote.pdf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395536" y="2060849"/>
            <a:ext cx="5400600" cy="187220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ko-KR" altLang="en-US" b="0" dirty="0" smtClean="0"/>
              <a:t>나쁜 프로그래머는 코드를 </a:t>
            </a:r>
            <a:r>
              <a:rPr lang="ko-KR" altLang="en-US" b="0" dirty="0" err="1" smtClean="0"/>
              <a:t>신경쓰고</a:t>
            </a:r>
            <a:endParaRPr lang="en-US" altLang="ko-KR" b="0" dirty="0" smtClean="0"/>
          </a:p>
          <a:p>
            <a:endParaRPr lang="en-US" altLang="ko-KR" b="0" dirty="0"/>
          </a:p>
          <a:p>
            <a:r>
              <a:rPr lang="ko-KR" altLang="en-US" b="0" dirty="0" smtClean="0"/>
              <a:t>좋은 프로그래머는 데이터 구조와 그것들의 관계를 </a:t>
            </a:r>
            <a:r>
              <a:rPr lang="ko-KR" altLang="en-US" b="0" dirty="0" err="1" smtClean="0"/>
              <a:t>신경쓴다</a:t>
            </a:r>
            <a:r>
              <a:rPr lang="en-US" altLang="ko-KR" b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8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대상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ko-KR" altLang="en-US" sz="3600" dirty="0" smtClean="0">
                <a:solidFill>
                  <a:schemeClr val="tx1"/>
                </a:solidFill>
              </a:rPr>
              <a:t>프로그래밍 언어 공부 후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sz="2800" dirty="0" smtClean="0">
                <a:solidFill>
                  <a:schemeClr val="tx1"/>
                </a:solidFill>
              </a:rPr>
              <a:t>뭔</a:t>
            </a:r>
            <a:r>
              <a:rPr lang="ko-KR" altLang="en-US" sz="2800" dirty="0">
                <a:solidFill>
                  <a:schemeClr val="tx1"/>
                </a:solidFill>
              </a:rPr>
              <a:t>가</a:t>
            </a:r>
            <a:r>
              <a:rPr lang="ko-KR" altLang="en-US" sz="2800" dirty="0" smtClean="0">
                <a:solidFill>
                  <a:schemeClr val="tx1"/>
                </a:solidFill>
              </a:rPr>
              <a:t> 만들어 </a:t>
            </a:r>
            <a:r>
              <a:rPr lang="ko-KR" altLang="en-US" sz="2800" dirty="0">
                <a:solidFill>
                  <a:schemeClr val="tx1"/>
                </a:solidFill>
              </a:rPr>
              <a:t>보</a:t>
            </a:r>
            <a:r>
              <a:rPr lang="ko-KR" altLang="en-US" sz="2800" dirty="0" smtClean="0">
                <a:solidFill>
                  <a:schemeClr val="tx1"/>
                </a:solidFill>
              </a:rPr>
              <a:t>려고 하는데 막막해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lvl="1"/>
            <a:endParaRPr lang="en-US" altLang="ko-KR" sz="2800" dirty="0" smtClean="0">
              <a:solidFill>
                <a:schemeClr val="tx1"/>
              </a:solidFill>
            </a:endParaRPr>
          </a:p>
          <a:p>
            <a:r>
              <a:rPr lang="en-US" altLang="ko-KR" sz="3600" dirty="0" smtClean="0">
                <a:solidFill>
                  <a:schemeClr val="tx1"/>
                </a:solidFill>
              </a:rPr>
              <a:t>1</a:t>
            </a:r>
            <a:r>
              <a:rPr lang="ko-KR" altLang="en-US" sz="3600" dirty="0" smtClean="0">
                <a:solidFill>
                  <a:schemeClr val="tx1"/>
                </a:solidFill>
              </a:rPr>
              <a:t>인 개발자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sz="2800" dirty="0" smtClean="0">
                <a:solidFill>
                  <a:schemeClr val="tx1"/>
                </a:solidFill>
              </a:rPr>
              <a:t>혼자 일하는데 회사에서 썼던 기획서를 또 써야 하나</a:t>
            </a:r>
            <a:r>
              <a:rPr lang="en-US" altLang="ko-KR" sz="2800" dirty="0" smtClean="0">
                <a:solidFill>
                  <a:schemeClr val="tx1"/>
                </a:solidFill>
              </a:rPr>
              <a:t>..?</a:t>
            </a:r>
          </a:p>
          <a:p>
            <a:pPr lvl="1"/>
            <a:r>
              <a:rPr lang="ko-KR" altLang="en-US" sz="2800" dirty="0" smtClean="0">
                <a:solidFill>
                  <a:schemeClr val="tx1"/>
                </a:solidFill>
              </a:rPr>
              <a:t>이게 기획 문제인지</a:t>
            </a:r>
            <a:r>
              <a:rPr lang="en-US" altLang="ko-KR" sz="2800" dirty="0" smtClean="0">
                <a:solidFill>
                  <a:schemeClr val="tx1"/>
                </a:solidFill>
              </a:rPr>
              <a:t>… </a:t>
            </a:r>
            <a:r>
              <a:rPr lang="ko-KR" altLang="en-US" sz="2800" dirty="0" smtClean="0">
                <a:solidFill>
                  <a:schemeClr val="tx1"/>
                </a:solidFill>
              </a:rPr>
              <a:t>구현 문제인지</a:t>
            </a:r>
            <a:r>
              <a:rPr lang="en-US" altLang="ko-KR" sz="280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0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데이터 구조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ko-KR" altLang="en-US" sz="3600" b="0" dirty="0" smtClean="0"/>
              <a:t>프로그램 설계의 핵심</a:t>
            </a:r>
            <a:endParaRPr lang="en-US" altLang="ko-KR" sz="3600" b="0" dirty="0" smtClean="0"/>
          </a:p>
          <a:p>
            <a:endParaRPr lang="en-US" altLang="ko-KR" sz="3600" b="0" dirty="0" smtClean="0"/>
          </a:p>
          <a:p>
            <a:r>
              <a:rPr lang="ko-KR" altLang="en-US" sz="3600" b="0" dirty="0" smtClean="0"/>
              <a:t>테이블은 그것을 이루는</a:t>
            </a:r>
            <a:r>
              <a:rPr lang="ko-KR" altLang="en-US" sz="3600" b="0" dirty="0"/>
              <a:t>데</a:t>
            </a:r>
            <a:r>
              <a:rPr lang="ko-KR" altLang="en-US" sz="3600" b="0" dirty="0" smtClean="0"/>
              <a:t> 가장 쉽고 자유도가 높은 사고 도구</a:t>
            </a:r>
            <a:endParaRPr lang="en-US" altLang="ko-KR" sz="3600" b="0" dirty="0" smtClean="0"/>
          </a:p>
        </p:txBody>
      </p:sp>
    </p:spTree>
    <p:extLst>
      <p:ext uri="{BB962C8B-B14F-4D97-AF65-F5344CB8AC3E}">
        <p14:creationId xmlns:p14="http://schemas.microsoft.com/office/powerpoint/2010/main" val="376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테이블에 대한 오해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ko-KR" altLang="en-US" sz="3600" b="0" dirty="0" smtClean="0"/>
              <a:t>데이터베이스 테이블 아닙니다</a:t>
            </a:r>
            <a:r>
              <a:rPr lang="en-US" altLang="ko-KR" sz="3600" b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67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테이블에 대한 오해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6381328"/>
            <a:ext cx="8208913" cy="360040"/>
          </a:xfrm>
        </p:spPr>
        <p:txBody>
          <a:bodyPr>
            <a:noAutofit/>
          </a:bodyPr>
          <a:lstStyle/>
          <a:p>
            <a:r>
              <a:rPr lang="ko-KR" altLang="en-US" sz="1800" dirty="0" smtClean="0"/>
              <a:t>테이블은 이런 경매장 같</a:t>
            </a:r>
            <a:r>
              <a:rPr lang="ko-KR" altLang="en-US" sz="1800" dirty="0"/>
              <a:t>은</a:t>
            </a:r>
            <a:r>
              <a:rPr lang="ko-KR" altLang="en-US" sz="1800" dirty="0" smtClean="0"/>
              <a:t> 데이터만 표현할 수 있을 것이라 오해되지만</a:t>
            </a:r>
            <a:endParaRPr lang="ko-KR" altLang="en-US" sz="1800" dirty="0"/>
          </a:p>
        </p:txBody>
      </p:sp>
      <p:pic>
        <p:nvPicPr>
          <p:cNvPr id="1026" name="Picture 2" descr="원본 크기로 보시려면 그림을 클릭하세요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8136904" cy="447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76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테이블에 대한 오해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772816"/>
            <a:ext cx="6354291" cy="458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6381328"/>
            <a:ext cx="8208913" cy="360040"/>
          </a:xfrm>
        </p:spPr>
        <p:txBody>
          <a:bodyPr>
            <a:noAutofit/>
          </a:bodyPr>
          <a:lstStyle/>
          <a:p>
            <a:r>
              <a:rPr lang="en-US" altLang="ko-KR" sz="1800" dirty="0" smtClean="0"/>
              <a:t>UI</a:t>
            </a:r>
            <a:r>
              <a:rPr lang="ko-KR" altLang="en-US" sz="1800" dirty="0" smtClean="0"/>
              <a:t>의 모양과 상관없이 테이블은 모든 데이터 구조를 표현할 수 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49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테이블에 대한 오해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55576" y="2478119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131840" y="2478119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추격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3131840" y="4077072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공격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4077072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죽음</a:t>
            </a:r>
            <a:endParaRPr lang="en-US" altLang="ko-KR" dirty="0" smtClean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123728" y="274009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123728" y="2884109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23728" y="2452061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적발견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123728" y="2884109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적</a:t>
            </a:r>
            <a:r>
              <a:rPr lang="ko-KR" altLang="en-US" sz="1400" dirty="0" err="1" smtClean="0"/>
              <a:t>놓침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123728" y="4428445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23728" y="412066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HP</a:t>
            </a:r>
            <a:r>
              <a:rPr lang="ko-KR" altLang="en-US" sz="1400" dirty="0" smtClean="0"/>
              <a:t>없음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995936" y="3126191"/>
            <a:ext cx="0" cy="9508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5936" y="3223367"/>
            <a:ext cx="576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사정거리접근</a:t>
            </a:r>
            <a:endParaRPr lang="ko-KR" altLang="en-US" sz="1400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3707904" y="3126191"/>
            <a:ext cx="0" cy="9508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3848" y="3212976"/>
            <a:ext cx="576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사정거리이탈</a:t>
            </a:r>
            <a:endParaRPr lang="ko-KR" altLang="en-US" sz="1400" dirty="0"/>
          </a:p>
        </p:txBody>
      </p:sp>
      <p:sp>
        <p:nvSpPr>
          <p:cNvPr id="3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301208"/>
            <a:ext cx="2520281" cy="936104"/>
          </a:xfrm>
        </p:spPr>
        <p:txBody>
          <a:bodyPr>
            <a:noAutofit/>
          </a:bodyPr>
          <a:lstStyle/>
          <a:p>
            <a:r>
              <a:rPr lang="ko-KR" altLang="en-US" sz="2600" dirty="0" err="1" smtClean="0"/>
              <a:t>몬스터</a:t>
            </a:r>
            <a:r>
              <a:rPr lang="ko-KR" altLang="en-US" sz="2600" dirty="0"/>
              <a:t> </a:t>
            </a:r>
            <a:r>
              <a:rPr lang="en-US" altLang="ko-KR" sz="2600" dirty="0" smtClean="0"/>
              <a:t>FSM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2602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테이블에 대한 오해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55576" y="2478119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131840" y="2478119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추격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3131840" y="4077072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공격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55576" y="4077072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죽음</a:t>
            </a:r>
            <a:endParaRPr lang="en-US" altLang="ko-KR" dirty="0" smtClean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123728" y="274009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123728" y="2884109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23728" y="2452061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적발견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123728" y="2884109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적</a:t>
            </a:r>
            <a:r>
              <a:rPr lang="ko-KR" altLang="en-US" sz="1400" dirty="0" err="1" smtClean="0"/>
              <a:t>놓침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123728" y="4428445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23728" y="412066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HP</a:t>
            </a:r>
            <a:r>
              <a:rPr lang="ko-KR" altLang="en-US" sz="1400" dirty="0" smtClean="0"/>
              <a:t>없음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995936" y="3126191"/>
            <a:ext cx="0" cy="9508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5936" y="3223367"/>
            <a:ext cx="576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사정거리접근</a:t>
            </a:r>
            <a:endParaRPr lang="ko-KR" altLang="en-US" sz="1400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3707904" y="3126191"/>
            <a:ext cx="0" cy="9508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3848" y="3212976"/>
            <a:ext cx="576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사정거리이탈</a:t>
            </a:r>
            <a:endParaRPr lang="ko-KR" altLang="en-US" sz="1400" dirty="0"/>
          </a:p>
        </p:txBody>
      </p:sp>
      <p:sp>
        <p:nvSpPr>
          <p:cNvPr id="3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301208"/>
            <a:ext cx="2664297" cy="936104"/>
          </a:xfrm>
        </p:spPr>
        <p:txBody>
          <a:bodyPr>
            <a:noAutofit/>
          </a:bodyPr>
          <a:lstStyle/>
          <a:p>
            <a:r>
              <a:rPr lang="ko-KR" altLang="en-US" sz="2600" dirty="0" err="1" smtClean="0"/>
              <a:t>몬스터</a:t>
            </a:r>
            <a:r>
              <a:rPr lang="ko-KR" altLang="en-US" sz="2600" dirty="0"/>
              <a:t> </a:t>
            </a:r>
            <a:r>
              <a:rPr lang="en-US" altLang="ko-KR" sz="2600" dirty="0" smtClean="0"/>
              <a:t>FSM</a:t>
            </a:r>
            <a:r>
              <a:rPr lang="ko-KR" altLang="en-US" sz="2600" dirty="0" smtClean="0"/>
              <a:t>도 표현 가능</a:t>
            </a:r>
            <a:endParaRPr lang="ko-KR" altLang="en-US" sz="26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50" y="1284640"/>
            <a:ext cx="5384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37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테이블에 대한 오해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1988840"/>
            <a:ext cx="466182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301208"/>
            <a:ext cx="2952329" cy="936104"/>
          </a:xfrm>
        </p:spPr>
        <p:txBody>
          <a:bodyPr>
            <a:noAutofit/>
          </a:bodyPr>
          <a:lstStyle/>
          <a:p>
            <a:r>
              <a:rPr lang="ko-KR" altLang="en-US" sz="2600" dirty="0" smtClean="0"/>
              <a:t>비트맵 이미지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52734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테이블에 대한 오해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1988840"/>
            <a:ext cx="466182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301208"/>
            <a:ext cx="2952329" cy="936104"/>
          </a:xfrm>
        </p:spPr>
        <p:txBody>
          <a:bodyPr>
            <a:noAutofit/>
          </a:bodyPr>
          <a:lstStyle/>
          <a:p>
            <a:r>
              <a:rPr lang="ko-KR" altLang="en-US" sz="2600" dirty="0" smtClean="0"/>
              <a:t>비트맵 </a:t>
            </a:r>
            <a:r>
              <a:rPr lang="ko-KR" altLang="en-US" sz="2600" dirty="0" err="1" smtClean="0"/>
              <a:t>이미지도표현</a:t>
            </a:r>
            <a:r>
              <a:rPr lang="ko-KR" altLang="en-US" sz="2600" dirty="0" smtClean="0"/>
              <a:t> 가능</a:t>
            </a:r>
            <a:endParaRPr lang="en-US" altLang="ko-KR" sz="2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709" y="1844824"/>
            <a:ext cx="4559300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테이블에 대한 오해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301208"/>
            <a:ext cx="2952329" cy="936104"/>
          </a:xfrm>
        </p:spPr>
        <p:txBody>
          <a:bodyPr>
            <a:noAutofit/>
          </a:bodyPr>
          <a:lstStyle/>
          <a:p>
            <a:r>
              <a:rPr lang="en-US" altLang="ko-KR" sz="2600" dirty="0" smtClean="0"/>
              <a:t>3D </a:t>
            </a:r>
            <a:r>
              <a:rPr lang="ko-KR" altLang="en-US" sz="2600" dirty="0" smtClean="0"/>
              <a:t>모델</a:t>
            </a:r>
            <a:endParaRPr lang="ko-KR" altLang="en-US" sz="2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36" y="1844824"/>
            <a:ext cx="4354499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35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테이블에 대한 오해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301208"/>
            <a:ext cx="2160241" cy="936104"/>
          </a:xfrm>
        </p:spPr>
        <p:txBody>
          <a:bodyPr>
            <a:noAutofit/>
          </a:bodyPr>
          <a:lstStyle/>
          <a:p>
            <a:r>
              <a:rPr lang="en-US" altLang="ko-KR" sz="2600" dirty="0" smtClean="0"/>
              <a:t>3D </a:t>
            </a:r>
            <a:r>
              <a:rPr lang="ko-KR" altLang="en-US" sz="2600" dirty="0" smtClean="0"/>
              <a:t>모델도 표현 가능</a:t>
            </a:r>
            <a:endParaRPr lang="ko-KR" altLang="en-US" sz="2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36" y="1844824"/>
            <a:ext cx="4354499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86190"/>
            <a:ext cx="6381701" cy="539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대상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주니어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</a:rPr>
              <a:t>게임 프로그래머</a:t>
            </a:r>
            <a:endParaRPr lang="en-US" altLang="ko-KR" sz="3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sz="2800" dirty="0" smtClean="0">
                <a:solidFill>
                  <a:schemeClr val="tx1"/>
                </a:solidFill>
              </a:rPr>
              <a:t>기획서를 받았는데 어디서부터 시작해야 할지 모르겠어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lvl="1"/>
            <a:endParaRPr lang="en-US" altLang="ko-KR" sz="2800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주니어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</a:rPr>
              <a:t>게임 디자이너</a:t>
            </a:r>
            <a:endParaRPr lang="en-US" altLang="ko-KR" sz="3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sz="2800" dirty="0" smtClean="0">
                <a:solidFill>
                  <a:schemeClr val="tx1"/>
                </a:solidFill>
              </a:rPr>
              <a:t>프로그래머들이 좋아하는 기획서는 어떻게 쓸 수 있을까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7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결론부터 말해봐</a:t>
            </a:r>
            <a:r>
              <a:rPr lang="en-US" altLang="ko-KR" sz="4400" dirty="0" smtClean="0"/>
              <a:t>!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7848873" cy="4320456"/>
          </a:xfrm>
        </p:spPr>
        <p:txBody>
          <a:bodyPr>
            <a:noAutofit/>
          </a:bodyPr>
          <a:lstStyle/>
          <a:p>
            <a:r>
              <a:rPr lang="ko-KR" altLang="en-US" sz="3600" b="0" dirty="0" smtClean="0"/>
              <a:t>모</a:t>
            </a:r>
            <a:r>
              <a:rPr lang="ko-KR" altLang="en-US" sz="3600" b="0" dirty="0"/>
              <a:t>든</a:t>
            </a:r>
            <a:r>
              <a:rPr lang="ko-KR" altLang="en-US" sz="3600" b="0" dirty="0" smtClean="0"/>
              <a:t> 데이터 구조는 테이블로 </a:t>
            </a:r>
            <a:r>
              <a:rPr lang="ko-KR" altLang="en-US" sz="3600" dirty="0" smtClean="0">
                <a:solidFill>
                  <a:schemeClr val="tx1"/>
                </a:solidFill>
              </a:rPr>
              <a:t>표현</a:t>
            </a:r>
            <a:r>
              <a:rPr lang="en-US" altLang="ko-KR" sz="3600" b="0" dirty="0" smtClean="0"/>
              <a:t>(representation)</a:t>
            </a:r>
            <a:r>
              <a:rPr lang="ko-KR" altLang="en-US" sz="3600" b="0" dirty="0" smtClean="0"/>
              <a:t>이 가능하다</a:t>
            </a:r>
            <a:r>
              <a:rPr lang="en-US" altLang="ko-KR" sz="3600" b="0" dirty="0" smtClean="0"/>
              <a:t>.</a:t>
            </a:r>
          </a:p>
          <a:p>
            <a:pPr marL="0" indent="0">
              <a:buNone/>
            </a:pPr>
            <a:endParaRPr lang="en-US" altLang="ko-KR" sz="3600" b="0" dirty="0" smtClean="0"/>
          </a:p>
          <a:p>
            <a:r>
              <a:rPr lang="ko-KR" altLang="en-US" sz="3600" b="0" dirty="0" smtClean="0"/>
              <a:t>그래서 테이블로 뭘 어쩌겠다고</a:t>
            </a:r>
            <a:r>
              <a:rPr lang="en-US" altLang="ko-KR" sz="3600" b="0" dirty="0" smtClean="0"/>
              <a:t>?</a:t>
            </a:r>
          </a:p>
          <a:p>
            <a:endParaRPr lang="en-US" altLang="ko-KR" sz="3600" b="0" dirty="0"/>
          </a:p>
          <a:p>
            <a:r>
              <a:rPr lang="ko-KR" altLang="en-US" sz="3600" b="0" dirty="0" smtClean="0"/>
              <a:t>결론부터 말해서</a:t>
            </a:r>
            <a:r>
              <a:rPr lang="en-US" altLang="ko-KR" sz="3600" b="0" dirty="0" smtClean="0"/>
              <a:t>…</a:t>
            </a:r>
            <a:endParaRPr lang="ko-KR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41880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결론부터 말해봐</a:t>
            </a:r>
            <a:r>
              <a:rPr lang="en-US" altLang="ko-KR" sz="4400" dirty="0" smtClean="0"/>
              <a:t>!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7848873" cy="4320456"/>
          </a:xfrm>
        </p:spPr>
        <p:txBody>
          <a:bodyPr>
            <a:noAutofit/>
          </a:bodyPr>
          <a:lstStyle/>
          <a:p>
            <a:r>
              <a:rPr lang="ko-KR" altLang="en-US" sz="3600" b="0" dirty="0" smtClean="0"/>
              <a:t>테이블</a:t>
            </a:r>
            <a:r>
              <a:rPr lang="ko-KR" altLang="en-US" sz="3600" b="0" dirty="0"/>
              <a:t>은</a:t>
            </a:r>
            <a:r>
              <a:rPr lang="ko-KR" altLang="en-US" sz="3600" b="0" dirty="0" smtClean="0"/>
              <a:t> </a:t>
            </a:r>
            <a:r>
              <a:rPr lang="ko-KR" altLang="en-US" sz="3600" dirty="0" smtClean="0"/>
              <a:t>코드</a:t>
            </a:r>
            <a:r>
              <a:rPr lang="ko-KR" altLang="en-US" sz="3600" b="0" dirty="0" smtClean="0"/>
              <a:t>로 </a:t>
            </a:r>
            <a:r>
              <a:rPr lang="ko-KR" altLang="en-US" sz="3600" dirty="0" smtClean="0"/>
              <a:t>변환</a:t>
            </a:r>
            <a:r>
              <a:rPr lang="ko-KR" altLang="en-US" sz="3600" b="0" dirty="0" smtClean="0"/>
              <a:t>될 수 있다</a:t>
            </a:r>
            <a:r>
              <a:rPr lang="en-US" altLang="ko-KR" sz="3600" b="0" dirty="0" smtClean="0"/>
              <a:t>.</a:t>
            </a:r>
          </a:p>
          <a:p>
            <a:r>
              <a:rPr lang="ko-KR" altLang="en-US" sz="3600" b="0" dirty="0" smtClean="0">
                <a:solidFill>
                  <a:schemeClr val="bg1">
                    <a:lumMod val="50000"/>
                  </a:schemeClr>
                </a:solidFill>
              </a:rPr>
              <a:t>어떤 클래스를 만들어야 하고 어떤 멤버변수를 가져야 하는지 막연하게 결정하는 것이 아니라</a:t>
            </a:r>
            <a:endParaRPr lang="en-US" altLang="ko-KR" sz="36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3600" b="0" dirty="0" smtClean="0"/>
              <a:t>미리 설계된 테이블 구조에 근거해서 </a:t>
            </a:r>
            <a:r>
              <a:rPr lang="ko-KR" altLang="en-US" sz="3600" dirty="0" smtClean="0"/>
              <a:t>확신</a:t>
            </a:r>
            <a:r>
              <a:rPr lang="ko-KR" altLang="en-US" sz="3600" b="0" dirty="0" smtClean="0"/>
              <a:t>을 가지고 </a:t>
            </a:r>
            <a:r>
              <a:rPr lang="ko-KR" altLang="en-US" sz="3600" dirty="0" smtClean="0"/>
              <a:t>코딩</a:t>
            </a:r>
            <a:r>
              <a:rPr lang="ko-KR" altLang="en-US" sz="3600" b="0" dirty="0" smtClean="0"/>
              <a:t>을 할 수 있다</a:t>
            </a:r>
            <a:r>
              <a:rPr lang="en-US" altLang="ko-KR" sz="3600" b="0" dirty="0" smtClean="0"/>
              <a:t>.</a:t>
            </a:r>
            <a:endParaRPr lang="ko-KR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182646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테이블의 각 명칭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2636910"/>
            <a:ext cx="2160241" cy="6480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5652120" y="2375884"/>
            <a:ext cx="2160240" cy="1170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b="0" dirty="0" err="1" smtClean="0"/>
              <a:t>테이블명</a:t>
            </a:r>
            <a:endParaRPr lang="en-US" altLang="ko-KR" sz="3600" b="0" dirty="0" smtClean="0"/>
          </a:p>
          <a:p>
            <a:pPr marL="0" indent="0">
              <a:buNone/>
            </a:pPr>
            <a:r>
              <a:rPr lang="en-US" altLang="ko-KR" b="0" dirty="0" smtClean="0"/>
              <a:t>(Table Name)</a:t>
            </a:r>
            <a:endParaRPr lang="ko-KR" altLang="en-US" sz="3600" b="0" dirty="0"/>
          </a:p>
        </p:txBody>
      </p:sp>
      <p:cxnSp>
        <p:nvCxnSpPr>
          <p:cNvPr id="11" name="직선 화살표 연결선 10"/>
          <p:cNvCxnSpPr>
            <a:stCxn id="5" idx="3"/>
            <a:endCxn id="8" idx="1"/>
          </p:cNvCxnSpPr>
          <p:nvPr/>
        </p:nvCxnSpPr>
        <p:spPr>
          <a:xfrm>
            <a:off x="3131841" y="2960947"/>
            <a:ext cx="252027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테이블의 각 명칭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53737" y="3284982"/>
            <a:ext cx="829343" cy="1296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-100900" y="5013176"/>
            <a:ext cx="2934465" cy="13681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600" b="0" dirty="0" err="1" smtClean="0"/>
              <a:t>컬럼</a:t>
            </a:r>
            <a:r>
              <a:rPr lang="en-US" altLang="ko-KR" b="0" dirty="0" smtClean="0"/>
              <a:t>(Column)</a:t>
            </a:r>
          </a:p>
          <a:p>
            <a:pPr marL="0" indent="0" algn="ctr">
              <a:buNone/>
            </a:pPr>
            <a:r>
              <a:rPr lang="ko-KR" altLang="en-US" sz="3600" b="0" dirty="0" smtClean="0"/>
              <a:t>필드</a:t>
            </a:r>
            <a:r>
              <a:rPr lang="en-US" altLang="ko-KR" b="0" dirty="0" smtClean="0"/>
              <a:t>(Field)</a:t>
            </a:r>
            <a:endParaRPr lang="ko-KR" altLang="en-US" sz="3200" b="0" dirty="0"/>
          </a:p>
        </p:txBody>
      </p:sp>
      <p:cxnSp>
        <p:nvCxnSpPr>
          <p:cNvPr id="11" name="직선 화살표 연결선 10"/>
          <p:cNvCxnSpPr>
            <a:stCxn id="5" idx="2"/>
            <a:endCxn id="8" idx="0"/>
          </p:cNvCxnSpPr>
          <p:nvPr/>
        </p:nvCxnSpPr>
        <p:spPr>
          <a:xfrm flipH="1">
            <a:off x="1366333" y="4581127"/>
            <a:ext cx="2076" cy="4320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/>
          <p:cNvSpPr txBox="1">
            <a:spLocks/>
          </p:cNvSpPr>
          <p:nvPr/>
        </p:nvSpPr>
        <p:spPr>
          <a:xfrm>
            <a:off x="5580112" y="2348880"/>
            <a:ext cx="3312368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세</a:t>
            </a:r>
            <a:r>
              <a:rPr lang="ko-KR" altLang="en-US" b="0" dirty="0"/>
              <a:t>로</a:t>
            </a:r>
            <a:r>
              <a:rPr lang="ko-KR" altLang="en-US" b="0" dirty="0" smtClean="0"/>
              <a:t>줄 하나하나를 </a:t>
            </a:r>
            <a:r>
              <a:rPr lang="ko-KR" altLang="en-US" b="0" dirty="0" err="1" smtClean="0"/>
              <a:t>컬럼</a:t>
            </a:r>
            <a:r>
              <a:rPr lang="ko-KR" altLang="en-US" b="0" dirty="0" smtClean="0"/>
              <a:t> 혹은 필드라 부른다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5620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테이블의 각 명칭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63688" y="3284982"/>
            <a:ext cx="1368152" cy="1296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989463" y="5013176"/>
            <a:ext cx="2934465" cy="13681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600" b="0" dirty="0" err="1" smtClean="0"/>
              <a:t>컬럼</a:t>
            </a:r>
            <a:r>
              <a:rPr lang="en-US" altLang="ko-KR" b="0" dirty="0" smtClean="0"/>
              <a:t>(Column)</a:t>
            </a:r>
          </a:p>
          <a:p>
            <a:pPr marL="0" indent="0" algn="ctr">
              <a:buNone/>
            </a:pPr>
            <a:r>
              <a:rPr lang="ko-KR" altLang="en-US" sz="3600" b="0" dirty="0" smtClean="0"/>
              <a:t>필드</a:t>
            </a:r>
            <a:r>
              <a:rPr lang="en-US" altLang="ko-KR" b="0" dirty="0" smtClean="0"/>
              <a:t>(Field)</a:t>
            </a:r>
            <a:endParaRPr lang="ko-KR" altLang="en-US" sz="3200" b="0" dirty="0"/>
          </a:p>
        </p:txBody>
      </p:sp>
      <p:cxnSp>
        <p:nvCxnSpPr>
          <p:cNvPr id="11" name="직선 화살표 연결선 10"/>
          <p:cNvCxnSpPr>
            <a:stCxn id="5" idx="2"/>
            <a:endCxn id="8" idx="0"/>
          </p:cNvCxnSpPr>
          <p:nvPr/>
        </p:nvCxnSpPr>
        <p:spPr>
          <a:xfrm>
            <a:off x="2447764" y="4581127"/>
            <a:ext cx="8932" cy="4320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/>
          <p:cNvSpPr txBox="1">
            <a:spLocks/>
          </p:cNvSpPr>
          <p:nvPr/>
        </p:nvSpPr>
        <p:spPr>
          <a:xfrm>
            <a:off x="5580112" y="2348880"/>
            <a:ext cx="3312368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세</a:t>
            </a:r>
            <a:r>
              <a:rPr lang="ko-KR" altLang="en-US" b="0" dirty="0"/>
              <a:t>로</a:t>
            </a:r>
            <a:r>
              <a:rPr lang="ko-KR" altLang="en-US" b="0" dirty="0" smtClean="0"/>
              <a:t>줄 하나하나를 </a:t>
            </a:r>
            <a:r>
              <a:rPr lang="ko-KR" altLang="en-US" b="0" dirty="0" err="1" smtClean="0"/>
              <a:t>컬럼</a:t>
            </a:r>
            <a:r>
              <a:rPr lang="ko-KR" altLang="en-US" b="0" dirty="0" smtClean="0"/>
              <a:t> 혹은 필드라 부른다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7413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테이블의 각 명칭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31840" y="3284982"/>
            <a:ext cx="936104" cy="1296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2141591" y="5013176"/>
            <a:ext cx="2934465" cy="13681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600" b="0" dirty="0" err="1" smtClean="0"/>
              <a:t>컬럼</a:t>
            </a:r>
            <a:r>
              <a:rPr lang="en-US" altLang="ko-KR" b="0" dirty="0" smtClean="0"/>
              <a:t>(Column)</a:t>
            </a:r>
          </a:p>
          <a:p>
            <a:pPr marL="0" indent="0" algn="ctr">
              <a:buNone/>
            </a:pPr>
            <a:r>
              <a:rPr lang="ko-KR" altLang="en-US" sz="3600" b="0" dirty="0" smtClean="0"/>
              <a:t>필드</a:t>
            </a:r>
            <a:r>
              <a:rPr lang="en-US" altLang="ko-KR" b="0" dirty="0" smtClean="0"/>
              <a:t>(Field)</a:t>
            </a:r>
            <a:endParaRPr lang="ko-KR" altLang="en-US" sz="3200" b="0" dirty="0"/>
          </a:p>
        </p:txBody>
      </p:sp>
      <p:cxnSp>
        <p:nvCxnSpPr>
          <p:cNvPr id="11" name="직선 화살표 연결선 10"/>
          <p:cNvCxnSpPr>
            <a:stCxn id="5" idx="2"/>
            <a:endCxn id="8" idx="0"/>
          </p:cNvCxnSpPr>
          <p:nvPr/>
        </p:nvCxnSpPr>
        <p:spPr>
          <a:xfrm>
            <a:off x="3599892" y="4581127"/>
            <a:ext cx="8932" cy="4320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/>
          <p:cNvSpPr txBox="1">
            <a:spLocks/>
          </p:cNvSpPr>
          <p:nvPr/>
        </p:nvSpPr>
        <p:spPr>
          <a:xfrm>
            <a:off x="5580112" y="2348880"/>
            <a:ext cx="3312368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세</a:t>
            </a:r>
            <a:r>
              <a:rPr lang="ko-KR" altLang="en-US" b="0" dirty="0"/>
              <a:t>로</a:t>
            </a:r>
            <a:r>
              <a:rPr lang="ko-KR" altLang="en-US" b="0" dirty="0" smtClean="0"/>
              <a:t>줄 하나하나를 </a:t>
            </a:r>
            <a:r>
              <a:rPr lang="ko-KR" altLang="en-US" b="0" dirty="0" err="1" smtClean="0"/>
              <a:t>컬럼</a:t>
            </a:r>
            <a:r>
              <a:rPr lang="ko-KR" altLang="en-US" b="0" dirty="0" smtClean="0"/>
              <a:t> 혹은 필드라 부른다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76098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테이블의 각 명칭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074882" y="3284982"/>
            <a:ext cx="1030518" cy="1296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3131840" y="5013176"/>
            <a:ext cx="2934465" cy="13681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600" b="0" dirty="0" err="1" smtClean="0"/>
              <a:t>컬럼</a:t>
            </a:r>
            <a:r>
              <a:rPr lang="en-US" altLang="ko-KR" b="0" dirty="0" smtClean="0"/>
              <a:t>(Column)</a:t>
            </a:r>
          </a:p>
          <a:p>
            <a:pPr marL="0" indent="0" algn="ctr">
              <a:buNone/>
            </a:pPr>
            <a:r>
              <a:rPr lang="ko-KR" altLang="en-US" sz="3600" b="0" dirty="0" smtClean="0"/>
              <a:t>필드</a:t>
            </a:r>
            <a:r>
              <a:rPr lang="en-US" altLang="ko-KR" b="0" dirty="0" smtClean="0"/>
              <a:t>(Field)</a:t>
            </a:r>
            <a:endParaRPr lang="ko-KR" altLang="en-US" sz="3200" b="0" dirty="0"/>
          </a:p>
        </p:txBody>
      </p:sp>
      <p:cxnSp>
        <p:nvCxnSpPr>
          <p:cNvPr id="11" name="직선 화살표 연결선 10"/>
          <p:cNvCxnSpPr>
            <a:stCxn id="5" idx="2"/>
            <a:endCxn id="8" idx="0"/>
          </p:cNvCxnSpPr>
          <p:nvPr/>
        </p:nvCxnSpPr>
        <p:spPr>
          <a:xfrm>
            <a:off x="4590141" y="4581127"/>
            <a:ext cx="8932" cy="4320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/>
          <p:cNvSpPr txBox="1">
            <a:spLocks/>
          </p:cNvSpPr>
          <p:nvPr/>
        </p:nvSpPr>
        <p:spPr>
          <a:xfrm>
            <a:off x="5580112" y="2348880"/>
            <a:ext cx="3312368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세</a:t>
            </a:r>
            <a:r>
              <a:rPr lang="ko-KR" altLang="en-US" b="0" dirty="0"/>
              <a:t>로</a:t>
            </a:r>
            <a:r>
              <a:rPr lang="ko-KR" altLang="en-US" b="0" dirty="0" smtClean="0"/>
              <a:t>줄 하나하나를 </a:t>
            </a:r>
            <a:r>
              <a:rPr lang="ko-KR" altLang="en-US" b="0" dirty="0" err="1" smtClean="0"/>
              <a:t>컬럼</a:t>
            </a:r>
            <a:r>
              <a:rPr lang="ko-KR" altLang="en-US" b="0" dirty="0" smtClean="0"/>
              <a:t> 혹은 필드라 부른다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9266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테이블의 각 명칭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67448" y="3660264"/>
            <a:ext cx="4137952" cy="347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5855156" y="3289707"/>
            <a:ext cx="2736304" cy="10889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b="0" dirty="0" err="1"/>
              <a:t>로우</a:t>
            </a:r>
            <a:r>
              <a:rPr lang="en-US" altLang="ko-KR" sz="3200" b="0" dirty="0"/>
              <a:t>(row)</a:t>
            </a:r>
            <a:endParaRPr lang="ko-KR" altLang="en-US" sz="3600" b="0" dirty="0"/>
          </a:p>
          <a:p>
            <a:pPr marL="0" indent="0">
              <a:buNone/>
            </a:pPr>
            <a:r>
              <a:rPr lang="ko-KR" altLang="en-US" sz="3200" b="0" dirty="0" smtClean="0"/>
              <a:t>레코드</a:t>
            </a:r>
            <a:r>
              <a:rPr lang="en-US" altLang="ko-KR" sz="2800" b="0" dirty="0" smtClean="0"/>
              <a:t>(record)</a:t>
            </a:r>
            <a:endParaRPr lang="en-US" altLang="ko-KR" sz="3200" b="0" dirty="0" smtClean="0"/>
          </a:p>
        </p:txBody>
      </p:sp>
      <p:cxnSp>
        <p:nvCxnSpPr>
          <p:cNvPr id="11" name="직선 화살표 연결선 10"/>
          <p:cNvCxnSpPr>
            <a:stCxn id="5" idx="3"/>
            <a:endCxn id="8" idx="1"/>
          </p:cNvCxnSpPr>
          <p:nvPr/>
        </p:nvCxnSpPr>
        <p:spPr>
          <a:xfrm>
            <a:off x="5105400" y="3834192"/>
            <a:ext cx="74975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395536" y="5013176"/>
            <a:ext cx="8496944" cy="576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가</a:t>
            </a:r>
            <a:r>
              <a:rPr lang="ko-KR" altLang="en-US" b="0" dirty="0"/>
              <a:t>로</a:t>
            </a:r>
            <a:r>
              <a:rPr lang="ko-KR" altLang="en-US" b="0" dirty="0" smtClean="0"/>
              <a:t>줄 하나하나를 </a:t>
            </a:r>
            <a:r>
              <a:rPr lang="ko-KR" altLang="en-US" b="0" dirty="0" err="1" smtClean="0"/>
              <a:t>로우</a:t>
            </a:r>
            <a:r>
              <a:rPr lang="ko-KR" altLang="en-US" b="0" dirty="0" smtClean="0"/>
              <a:t> 혹은 레코드라 부른다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40631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테이블의 각 명칭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67448" y="3968632"/>
            <a:ext cx="4137952" cy="347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5855156" y="3598075"/>
            <a:ext cx="2736304" cy="10889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b="0" dirty="0" err="1"/>
              <a:t>로우</a:t>
            </a:r>
            <a:r>
              <a:rPr lang="en-US" altLang="ko-KR" sz="3200" b="0" dirty="0"/>
              <a:t>(row)</a:t>
            </a:r>
            <a:endParaRPr lang="ko-KR" altLang="en-US" sz="3600" b="0" dirty="0"/>
          </a:p>
          <a:p>
            <a:pPr marL="0" indent="0">
              <a:buNone/>
            </a:pPr>
            <a:r>
              <a:rPr lang="ko-KR" altLang="en-US" sz="3200" b="0" dirty="0" smtClean="0"/>
              <a:t>레코드</a:t>
            </a:r>
            <a:r>
              <a:rPr lang="en-US" altLang="ko-KR" sz="2800" b="0" dirty="0" smtClean="0"/>
              <a:t>(record)</a:t>
            </a:r>
            <a:endParaRPr lang="en-US" altLang="ko-KR" sz="3200" b="0" dirty="0" smtClean="0"/>
          </a:p>
        </p:txBody>
      </p:sp>
      <p:cxnSp>
        <p:nvCxnSpPr>
          <p:cNvPr id="11" name="직선 화살표 연결선 10"/>
          <p:cNvCxnSpPr>
            <a:stCxn id="5" idx="3"/>
            <a:endCxn id="8" idx="1"/>
          </p:cNvCxnSpPr>
          <p:nvPr/>
        </p:nvCxnSpPr>
        <p:spPr>
          <a:xfrm>
            <a:off x="5105400" y="4142560"/>
            <a:ext cx="74975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395536" y="5013176"/>
            <a:ext cx="8496944" cy="576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가</a:t>
            </a:r>
            <a:r>
              <a:rPr lang="ko-KR" altLang="en-US" b="0" dirty="0"/>
              <a:t>로</a:t>
            </a:r>
            <a:r>
              <a:rPr lang="ko-KR" altLang="en-US" b="0" dirty="0" smtClean="0"/>
              <a:t>줄 하나하나를 </a:t>
            </a:r>
            <a:r>
              <a:rPr lang="ko-KR" altLang="en-US" b="0" dirty="0" err="1" smtClean="0"/>
              <a:t>로우</a:t>
            </a:r>
            <a:r>
              <a:rPr lang="ko-KR" altLang="en-US" b="0" dirty="0" smtClean="0"/>
              <a:t> 혹은 레코드라 부른다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7455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테이블의 각 명칭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67448" y="4269399"/>
            <a:ext cx="4137952" cy="3162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5855156" y="3932528"/>
            <a:ext cx="2736304" cy="989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b="0" dirty="0" err="1"/>
              <a:t>로우</a:t>
            </a:r>
            <a:r>
              <a:rPr lang="en-US" altLang="ko-KR" sz="3200" b="0" dirty="0"/>
              <a:t>(row)</a:t>
            </a:r>
            <a:endParaRPr lang="ko-KR" altLang="en-US" sz="3600" b="0" dirty="0"/>
          </a:p>
          <a:p>
            <a:pPr marL="0" indent="0">
              <a:buNone/>
            </a:pPr>
            <a:r>
              <a:rPr lang="ko-KR" altLang="en-US" sz="3200" b="0" dirty="0" smtClean="0"/>
              <a:t>레코드</a:t>
            </a:r>
            <a:r>
              <a:rPr lang="en-US" altLang="ko-KR" sz="2800" b="0" dirty="0" smtClean="0"/>
              <a:t>(record)</a:t>
            </a:r>
            <a:endParaRPr lang="en-US" altLang="ko-KR" sz="3200" b="0" dirty="0" smtClean="0"/>
          </a:p>
        </p:txBody>
      </p:sp>
      <p:cxnSp>
        <p:nvCxnSpPr>
          <p:cNvPr id="11" name="직선 화살표 연결선 10"/>
          <p:cNvCxnSpPr>
            <a:stCxn id="5" idx="3"/>
            <a:endCxn id="8" idx="1"/>
          </p:cNvCxnSpPr>
          <p:nvPr/>
        </p:nvCxnSpPr>
        <p:spPr>
          <a:xfrm flipV="1">
            <a:off x="5105400" y="4427514"/>
            <a:ext cx="749756" cy="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395536" y="5013176"/>
            <a:ext cx="8496944" cy="576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가</a:t>
            </a:r>
            <a:r>
              <a:rPr lang="ko-KR" altLang="en-US" b="0" dirty="0"/>
              <a:t>로</a:t>
            </a:r>
            <a:r>
              <a:rPr lang="ko-KR" altLang="en-US" b="0" dirty="0" smtClean="0"/>
              <a:t>줄 하나하나를 </a:t>
            </a:r>
            <a:r>
              <a:rPr lang="ko-KR" altLang="en-US" b="0" dirty="0" err="1" smtClean="0"/>
              <a:t>로우</a:t>
            </a:r>
            <a:r>
              <a:rPr lang="ko-KR" altLang="en-US" b="0" dirty="0" smtClean="0"/>
              <a:t> 혹은 레코드라 부른다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1879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통합엔진의 등장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81543"/>
            <a:ext cx="4894661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35156"/>
            <a:ext cx="2670696" cy="293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sz="quarter" idx="14"/>
          </p:nvPr>
        </p:nvSpPr>
        <p:spPr>
          <a:xfrm>
            <a:off x="683568" y="5013177"/>
            <a:ext cx="7920880" cy="1440160"/>
          </a:xfrm>
        </p:spPr>
        <p:txBody>
          <a:bodyPr>
            <a:noAutofit/>
          </a:bodyPr>
          <a:lstStyle/>
          <a:p>
            <a:r>
              <a:rPr lang="ko-KR" altLang="en-US" sz="3600" dirty="0" smtClean="0"/>
              <a:t>게임개발의 보편화</a:t>
            </a:r>
            <a:endParaRPr lang="en-US" altLang="ko-KR" sz="3600" dirty="0" smtClean="0"/>
          </a:p>
          <a:p>
            <a:r>
              <a:rPr lang="en-US" altLang="ko-KR" sz="3600" dirty="0" smtClean="0"/>
              <a:t>“</a:t>
            </a:r>
            <a:r>
              <a:rPr lang="ko-KR" altLang="en-US" sz="3600" dirty="0" smtClean="0"/>
              <a:t>옆에 배경아저씨가 만든 게임이래</a:t>
            </a:r>
            <a:r>
              <a:rPr lang="en-US" altLang="ko-KR" sz="3600" dirty="0" smtClean="0"/>
              <a:t>”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886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30" y="2816932"/>
            <a:ext cx="310742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 </a:t>
            </a:r>
            <a:r>
              <a:rPr lang="ko-KR" altLang="en-US" sz="4400" dirty="0" err="1" smtClean="0"/>
              <a:t>맵</a:t>
            </a:r>
            <a:r>
              <a:rPr lang="ko-KR" altLang="en-US" sz="4400" dirty="0" err="1"/>
              <a:t>핑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5301206"/>
            <a:ext cx="8496944" cy="576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테이블이 다른 요소들로 변환되는 과정을 살펴보자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  <p:cxnSp>
        <p:nvCxnSpPr>
          <p:cNvPr id="6" name="직선 화살표 연결선 5"/>
          <p:cNvCxnSpPr>
            <a:stCxn id="11268" idx="3"/>
            <a:endCxn id="7" idx="1"/>
          </p:cNvCxnSpPr>
          <p:nvPr/>
        </p:nvCxnSpPr>
        <p:spPr>
          <a:xfrm flipV="1">
            <a:off x="4139952" y="2654552"/>
            <a:ext cx="2376264" cy="91846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516216" y="2420526"/>
            <a:ext cx="1584176" cy="46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C++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16216" y="3032594"/>
            <a:ext cx="1584176" cy="46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데이터베이스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16216" y="3644662"/>
            <a:ext cx="1584176" cy="46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16216" y="4256730"/>
            <a:ext cx="1584176" cy="46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JSON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1268" idx="3"/>
            <a:endCxn id="8" idx="1"/>
          </p:cNvCxnSpPr>
          <p:nvPr/>
        </p:nvCxnSpPr>
        <p:spPr>
          <a:xfrm flipV="1">
            <a:off x="4139952" y="3266620"/>
            <a:ext cx="2376264" cy="3063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1268" idx="3"/>
            <a:endCxn id="9" idx="1"/>
          </p:cNvCxnSpPr>
          <p:nvPr/>
        </p:nvCxnSpPr>
        <p:spPr>
          <a:xfrm>
            <a:off x="4139952" y="3573016"/>
            <a:ext cx="2376264" cy="3056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1268" idx="3"/>
            <a:endCxn id="10" idx="1"/>
          </p:cNvCxnSpPr>
          <p:nvPr/>
        </p:nvCxnSpPr>
        <p:spPr>
          <a:xfrm>
            <a:off x="4139952" y="3573016"/>
            <a:ext cx="2376264" cy="9177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59136"/>
            <a:ext cx="2687761" cy="189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 </a:t>
            </a:r>
            <a:r>
              <a:rPr lang="en-US" altLang="ko-KR" sz="4400" dirty="0"/>
              <a:t>=&gt;</a:t>
            </a:r>
            <a:r>
              <a:rPr lang="ko-KR" altLang="en-US" sz="4400" dirty="0"/>
              <a:t> </a:t>
            </a:r>
            <a:r>
              <a:rPr lang="en-US" altLang="ko-KR" sz="4400" dirty="0" smtClean="0"/>
              <a:t>C#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600" y="2636910"/>
            <a:ext cx="2160241" cy="6480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96136" y="2470967"/>
            <a:ext cx="2520279" cy="3674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 flipV="1">
            <a:off x="3131841" y="2654710"/>
            <a:ext cx="2664295" cy="3062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 txBox="1">
            <a:spLocks/>
          </p:cNvSpPr>
          <p:nvPr/>
        </p:nvSpPr>
        <p:spPr>
          <a:xfrm>
            <a:off x="395536" y="5661248"/>
            <a:ext cx="8496944" cy="576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err="1" smtClean="0"/>
              <a:t>테이블명은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클래스명이</a:t>
            </a:r>
            <a:r>
              <a:rPr lang="ko-KR" altLang="en-US" b="0" dirty="0" smtClean="0"/>
              <a:t> 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1300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56" y="2996952"/>
            <a:ext cx="2983589" cy="209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 </a:t>
            </a:r>
            <a:r>
              <a:rPr lang="en-US" altLang="ko-KR" sz="4400" dirty="0"/>
              <a:t>=&gt;</a:t>
            </a:r>
            <a:r>
              <a:rPr lang="ko-KR" altLang="en-US" sz="4400" dirty="0"/>
              <a:t> </a:t>
            </a:r>
            <a:r>
              <a:rPr lang="en-US" altLang="ko-KR" sz="4400" dirty="0" smtClean="0"/>
              <a:t>C</a:t>
            </a:r>
            <a:r>
              <a:rPr lang="en-US" altLang="ko-KR" sz="4400" dirty="0"/>
              <a:t>#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600" y="3231573"/>
            <a:ext cx="4104456" cy="413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56177" y="3522519"/>
            <a:ext cx="2088232" cy="1418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>
            <a:off x="5076056" y="3438299"/>
            <a:ext cx="1080121" cy="79354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 txBox="1">
            <a:spLocks/>
          </p:cNvSpPr>
          <p:nvPr/>
        </p:nvSpPr>
        <p:spPr>
          <a:xfrm>
            <a:off x="395536" y="5661248"/>
            <a:ext cx="8496944" cy="576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err="1" smtClean="0"/>
              <a:t>컬럼은</a:t>
            </a:r>
            <a:r>
              <a:rPr lang="ko-KR" altLang="en-US" b="0" dirty="0" smtClean="0"/>
              <a:t> 멤버변수가 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8640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770375"/>
            <a:ext cx="7416824" cy="206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 </a:t>
            </a:r>
            <a:r>
              <a:rPr lang="en-US" altLang="ko-KR" sz="4400" dirty="0"/>
              <a:t>=&gt;</a:t>
            </a:r>
            <a:r>
              <a:rPr lang="ko-KR" altLang="en-US" sz="4400" dirty="0"/>
              <a:t> </a:t>
            </a:r>
            <a:r>
              <a:rPr lang="en-US" altLang="ko-KR" sz="4400" dirty="0" smtClean="0"/>
              <a:t>C</a:t>
            </a:r>
            <a:r>
              <a:rPr lang="en-US" altLang="ko-KR" sz="4400" dirty="0"/>
              <a:t>#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600" y="3645024"/>
            <a:ext cx="4104456" cy="936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6582" y="4831773"/>
            <a:ext cx="6224154" cy="498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8" idx="3"/>
            <a:endCxn id="9" idx="3"/>
          </p:cNvCxnSpPr>
          <p:nvPr/>
        </p:nvCxnSpPr>
        <p:spPr>
          <a:xfrm>
            <a:off x="5076056" y="4113076"/>
            <a:ext cx="1854680" cy="968079"/>
          </a:xfrm>
          <a:prstGeom prst="bentConnector3">
            <a:avLst>
              <a:gd name="adj1" fmla="val 11232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5292080" y="2353836"/>
            <a:ext cx="352839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err="1" smtClean="0"/>
              <a:t>식별</a:t>
            </a:r>
            <a:r>
              <a:rPr lang="ko-KR" altLang="en-US" b="0" dirty="0" err="1"/>
              <a:t>자</a:t>
            </a:r>
            <a:r>
              <a:rPr lang="ko-KR" altLang="en-US" b="0" dirty="0" err="1" smtClean="0"/>
              <a:t>에</a:t>
            </a:r>
            <a:r>
              <a:rPr lang="ko-KR" altLang="en-US" b="0" dirty="0" smtClean="0"/>
              <a:t> 근거해 적절한 컨테이너를 선택하고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961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72025"/>
            <a:ext cx="7200800" cy="200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 </a:t>
            </a:r>
            <a:r>
              <a:rPr lang="en-US" altLang="ko-KR" sz="4400" dirty="0" smtClean="0"/>
              <a:t>=&gt;</a:t>
            </a:r>
            <a:r>
              <a:rPr lang="ko-KR" altLang="en-US" sz="4400" dirty="0" smtClean="0"/>
              <a:t> </a:t>
            </a:r>
            <a:r>
              <a:rPr lang="en-US" altLang="ko-KR" sz="4400" dirty="0" smtClean="0"/>
              <a:t>C</a:t>
            </a:r>
            <a:r>
              <a:rPr lang="en-US" altLang="ko-KR" sz="4400" dirty="0"/>
              <a:t>#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600" y="3699163"/>
            <a:ext cx="4104456" cy="2389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8" idx="1"/>
          </p:cNvCxnSpPr>
          <p:nvPr/>
        </p:nvCxnSpPr>
        <p:spPr>
          <a:xfrm rot="10800000" flipV="1">
            <a:off x="827584" y="3818659"/>
            <a:ext cx="144016" cy="1906732"/>
          </a:xfrm>
          <a:prstGeom prst="bentConnector3">
            <a:avLst>
              <a:gd name="adj1" fmla="val 52569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32874" y="5605895"/>
            <a:ext cx="7987597" cy="238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27584" y="5949280"/>
            <a:ext cx="7987597" cy="238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/>
          <p:nvPr/>
        </p:nvCxnSpPr>
        <p:spPr>
          <a:xfrm rot="10800000" flipV="1">
            <a:off x="835968" y="4115900"/>
            <a:ext cx="144016" cy="1906732"/>
          </a:xfrm>
          <a:prstGeom prst="bentConnector3">
            <a:avLst>
              <a:gd name="adj1" fmla="val 410249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 rot="10800000" flipV="1">
            <a:off x="827585" y="4474596"/>
            <a:ext cx="144016" cy="1906732"/>
          </a:xfrm>
          <a:prstGeom prst="bentConnector3">
            <a:avLst>
              <a:gd name="adj1" fmla="val 31645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827584" y="6286353"/>
            <a:ext cx="7987597" cy="238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71600" y="4015454"/>
            <a:ext cx="4104456" cy="2389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71600" y="4310964"/>
            <a:ext cx="4104456" cy="2389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292080" y="2353836"/>
            <a:ext cx="352839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데이터를 입력한다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6382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37" y="4537573"/>
            <a:ext cx="772001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 </a:t>
            </a:r>
            <a:r>
              <a:rPr lang="en-US" altLang="ko-KR" sz="4400" dirty="0"/>
              <a:t>=&gt; DB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600" y="2636910"/>
            <a:ext cx="2160241" cy="6480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91880" y="4797152"/>
            <a:ext cx="1440160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8" idx="3"/>
            <a:endCxn id="9" idx="0"/>
          </p:cNvCxnSpPr>
          <p:nvPr/>
        </p:nvCxnSpPr>
        <p:spPr>
          <a:xfrm>
            <a:off x="3131841" y="2960947"/>
            <a:ext cx="1080119" cy="183620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5292080" y="2353836"/>
            <a:ext cx="352839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테이블과 </a:t>
            </a:r>
            <a:r>
              <a:rPr lang="en-US" altLang="ko-KR" b="0" dirty="0" smtClean="0"/>
              <a:t>DB</a:t>
            </a:r>
            <a:r>
              <a:rPr lang="ko-KR" altLang="en-US" b="0" dirty="0" smtClean="0"/>
              <a:t>테이블의 </a:t>
            </a:r>
            <a:r>
              <a:rPr lang="ko-KR" altLang="en-US" b="0" dirty="0" err="1" smtClean="0"/>
              <a:t>맵핑은</a:t>
            </a:r>
            <a:r>
              <a:rPr lang="ko-KR" altLang="en-US" b="0" dirty="0" smtClean="0"/>
              <a:t> 자연스럽다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559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37" y="4537573"/>
            <a:ext cx="772001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 </a:t>
            </a:r>
            <a:r>
              <a:rPr lang="en-US" altLang="ko-KR" sz="4400" dirty="0"/>
              <a:t>=&gt; DB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600" y="3241964"/>
            <a:ext cx="4130336" cy="4364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08418" y="4797152"/>
            <a:ext cx="301336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8" idx="3"/>
            <a:endCxn id="9" idx="0"/>
          </p:cNvCxnSpPr>
          <p:nvPr/>
        </p:nvCxnSpPr>
        <p:spPr>
          <a:xfrm>
            <a:off x="5101936" y="3460173"/>
            <a:ext cx="1413164" cy="1336979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16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37" y="4537573"/>
            <a:ext cx="772001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 </a:t>
            </a:r>
            <a:r>
              <a:rPr lang="en-US" altLang="ko-KR" sz="4400" dirty="0"/>
              <a:t>=&gt; DB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84407" y="3692243"/>
            <a:ext cx="4130336" cy="9109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4" y="4797152"/>
            <a:ext cx="6474118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8" idx="1"/>
            <a:endCxn id="9" idx="1"/>
          </p:cNvCxnSpPr>
          <p:nvPr/>
        </p:nvCxnSpPr>
        <p:spPr>
          <a:xfrm rot="10800000" flipH="1" flipV="1">
            <a:off x="984406" y="4147708"/>
            <a:ext cx="563257" cy="829464"/>
          </a:xfrm>
          <a:prstGeom prst="bentConnector3">
            <a:avLst>
              <a:gd name="adj1" fmla="val -4058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37" y="4537573"/>
            <a:ext cx="772001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 </a:t>
            </a:r>
            <a:r>
              <a:rPr lang="en-US" altLang="ko-KR" sz="4400" dirty="0" smtClean="0"/>
              <a:t>=&gt; DB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71600" y="3699163"/>
            <a:ext cx="4104456" cy="2389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10" idx="1"/>
            <a:endCxn id="12" idx="1"/>
          </p:cNvCxnSpPr>
          <p:nvPr/>
        </p:nvCxnSpPr>
        <p:spPr>
          <a:xfrm rot="10800000" flipH="1" flipV="1">
            <a:off x="971600" y="3818659"/>
            <a:ext cx="576064" cy="1822406"/>
          </a:xfrm>
          <a:prstGeom prst="bentConnector3">
            <a:avLst>
              <a:gd name="adj1" fmla="val -3968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547664" y="5504784"/>
            <a:ext cx="7174837" cy="27256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48245" y="5860473"/>
            <a:ext cx="7159338" cy="2909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8" idx="1"/>
            <a:endCxn id="13" idx="1"/>
          </p:cNvCxnSpPr>
          <p:nvPr/>
        </p:nvCxnSpPr>
        <p:spPr>
          <a:xfrm rot="10800000" flipH="1" flipV="1">
            <a:off x="971599" y="4134950"/>
            <a:ext cx="576645" cy="1870996"/>
          </a:xfrm>
          <a:prstGeom prst="bentConnector3">
            <a:avLst>
              <a:gd name="adj1" fmla="val -6847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19" idx="1"/>
            <a:endCxn id="17" idx="1"/>
          </p:cNvCxnSpPr>
          <p:nvPr/>
        </p:nvCxnSpPr>
        <p:spPr>
          <a:xfrm rot="10800000" flipH="1" flipV="1">
            <a:off x="971599" y="4430460"/>
            <a:ext cx="576645" cy="1939168"/>
          </a:xfrm>
          <a:prstGeom prst="bentConnector3">
            <a:avLst>
              <a:gd name="adj1" fmla="val -9910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548245" y="6244937"/>
            <a:ext cx="7159338" cy="24938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71600" y="4015454"/>
            <a:ext cx="4104456" cy="2389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71600" y="4310964"/>
            <a:ext cx="4104456" cy="2389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972" y="1451178"/>
            <a:ext cx="2984500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 </a:t>
            </a:r>
            <a:r>
              <a:rPr lang="en-US" altLang="ko-KR" sz="4400" dirty="0"/>
              <a:t>=&gt; XML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71600" y="3657600"/>
            <a:ext cx="4104456" cy="3117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24155" y="1849582"/>
            <a:ext cx="2421081" cy="1548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 flipV="1">
            <a:off x="5076056" y="2623705"/>
            <a:ext cx="1148099" cy="118975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 txBox="1">
            <a:spLocks/>
          </p:cNvSpPr>
          <p:nvPr/>
        </p:nvSpPr>
        <p:spPr>
          <a:xfrm>
            <a:off x="395536" y="5157192"/>
            <a:ext cx="4749800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테이블명과 </a:t>
            </a:r>
            <a:r>
              <a:rPr lang="ko-KR" altLang="en-US" b="0" dirty="0" err="1" smtClean="0"/>
              <a:t>컬럼명이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XML</a:t>
            </a:r>
            <a:r>
              <a:rPr lang="ko-KR" altLang="en-US" b="0" dirty="0" smtClean="0"/>
              <a:t>의 각 </a:t>
            </a:r>
            <a:r>
              <a:rPr lang="ko-KR" altLang="en-US" b="0" dirty="0" err="1" smtClean="0"/>
              <a:t>노드의</a:t>
            </a:r>
            <a:r>
              <a:rPr lang="ko-KR" altLang="en-US" b="0" dirty="0" smtClean="0"/>
              <a:t> 이름으로 사용된다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97498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코딩 열풍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4608513" cy="2016224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“</a:t>
            </a:r>
            <a:r>
              <a:rPr lang="ko-KR" altLang="en-US" sz="3600" dirty="0" smtClean="0"/>
              <a:t>코딩을 배워야 해</a:t>
            </a:r>
            <a:r>
              <a:rPr lang="en-US" altLang="ko-KR" sz="3600" dirty="0" smtClean="0"/>
              <a:t>!”</a:t>
            </a:r>
          </a:p>
          <a:p>
            <a:r>
              <a:rPr lang="en-US" altLang="ko-KR" sz="3600" dirty="0" smtClean="0"/>
              <a:t>“</a:t>
            </a:r>
            <a:r>
              <a:rPr lang="ko-KR" altLang="en-US" sz="3600" dirty="0" smtClean="0"/>
              <a:t>코딩 없이도 게임을 만들 수 있어</a:t>
            </a:r>
            <a:r>
              <a:rPr lang="en-US" altLang="ko-KR" sz="3600" dirty="0" smtClean="0"/>
              <a:t>!!”</a:t>
            </a:r>
            <a:endParaRPr lang="ko-KR" altLang="en-US" sz="36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98235"/>
            <a:ext cx="3799415" cy="2140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38946"/>
            <a:ext cx="3799415" cy="25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08" y="4038947"/>
            <a:ext cx="3872419" cy="25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9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972" y="1451178"/>
            <a:ext cx="2984500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테이블 </a:t>
            </a:r>
            <a:r>
              <a:rPr lang="en-US" altLang="ko-KR" sz="4400" dirty="0"/>
              <a:t>=&gt; XML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71600" y="3979719"/>
            <a:ext cx="4104456" cy="322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24155" y="3377046"/>
            <a:ext cx="2421081" cy="15378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>
            <a:off x="5076056" y="4140778"/>
            <a:ext cx="1148099" cy="51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 txBox="1">
            <a:spLocks/>
          </p:cNvSpPr>
          <p:nvPr/>
        </p:nvSpPr>
        <p:spPr>
          <a:xfrm>
            <a:off x="395536" y="5157192"/>
            <a:ext cx="4749800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테이블명과 </a:t>
            </a:r>
            <a:r>
              <a:rPr lang="ko-KR" altLang="en-US" b="0" dirty="0" err="1" smtClean="0"/>
              <a:t>컬럼명이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XML</a:t>
            </a:r>
            <a:r>
              <a:rPr lang="ko-KR" altLang="en-US" b="0" dirty="0" smtClean="0"/>
              <a:t>의 각 </a:t>
            </a:r>
            <a:r>
              <a:rPr lang="ko-KR" altLang="en-US" b="0" dirty="0" err="1" smtClean="0"/>
              <a:t>노드의</a:t>
            </a:r>
            <a:r>
              <a:rPr lang="ko-KR" altLang="en-US" b="0" dirty="0" smtClean="0"/>
              <a:t> 이름으로 사용된다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516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972" y="1451178"/>
            <a:ext cx="2984500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 </a:t>
            </a:r>
            <a:r>
              <a:rPr lang="en-US" altLang="ko-KR" sz="4400" dirty="0" smtClean="0"/>
              <a:t>=&gt; XML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71600" y="4281055"/>
            <a:ext cx="4104456" cy="3117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24155" y="4894118"/>
            <a:ext cx="2421081" cy="1548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>
            <a:off x="5076056" y="4436918"/>
            <a:ext cx="1148099" cy="123132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 txBox="1">
            <a:spLocks/>
          </p:cNvSpPr>
          <p:nvPr/>
        </p:nvSpPr>
        <p:spPr>
          <a:xfrm>
            <a:off x="395536" y="5157192"/>
            <a:ext cx="4749800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smtClean="0"/>
              <a:t>테이블명과 </a:t>
            </a:r>
            <a:r>
              <a:rPr lang="ko-KR" altLang="en-US" b="0" dirty="0" err="1" smtClean="0"/>
              <a:t>컬럼명이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XML</a:t>
            </a:r>
            <a:r>
              <a:rPr lang="ko-KR" altLang="en-US" b="0" dirty="0" smtClean="0"/>
              <a:t>의 각 </a:t>
            </a:r>
            <a:r>
              <a:rPr lang="ko-KR" altLang="en-US" b="0" dirty="0" err="1" smtClean="0"/>
              <a:t>노드의</a:t>
            </a:r>
            <a:r>
              <a:rPr lang="ko-KR" altLang="en-US" b="0" dirty="0" smtClean="0"/>
              <a:t> 이름으로 사용된다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9746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72" y="521812"/>
            <a:ext cx="2628900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 </a:t>
            </a:r>
            <a:r>
              <a:rPr lang="en-US" altLang="ko-KR" sz="4400" dirty="0" smtClean="0"/>
              <a:t>=&gt; JSON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71600" y="3969327"/>
            <a:ext cx="4104456" cy="332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60573" y="2926080"/>
            <a:ext cx="2087891" cy="1531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 flipV="1">
            <a:off x="5076056" y="3691890"/>
            <a:ext cx="1584517" cy="4436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99859" y="2646218"/>
            <a:ext cx="2117414" cy="606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117273" y="2769177"/>
            <a:ext cx="3543300" cy="1818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660573" y="2689859"/>
            <a:ext cx="1059872" cy="196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395536" y="4797152"/>
            <a:ext cx="5688632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err="1" smtClean="0"/>
              <a:t>테이블명은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콜렉션</a:t>
            </a:r>
            <a:r>
              <a:rPr lang="ko-KR" altLang="en-US" b="0" dirty="0" smtClean="0"/>
              <a:t> 이름으로 사용된다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err="1" smtClean="0"/>
              <a:t>로우는</a:t>
            </a:r>
            <a:r>
              <a:rPr lang="ko-KR" altLang="en-US" b="0" dirty="0" smtClean="0"/>
              <a:t> 도큐먼트로 볼 수 있고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컬럼명은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JSON</a:t>
            </a:r>
            <a:r>
              <a:rPr lang="ko-KR" altLang="en-US" b="0" dirty="0" smtClean="0"/>
              <a:t>의 </a:t>
            </a:r>
            <a:r>
              <a:rPr lang="ko-KR" altLang="en-US" b="0" dirty="0" err="1" smtClean="0"/>
              <a:t>필드명으로</a:t>
            </a:r>
            <a:r>
              <a:rPr lang="ko-KR" altLang="en-US" b="0" dirty="0" smtClean="0"/>
              <a:t> 사용된다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5145335" y="1547500"/>
            <a:ext cx="151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(</a:t>
            </a:r>
            <a:r>
              <a:rPr lang="ko-KR" altLang="en-US" sz="2400" dirty="0" smtClean="0"/>
              <a:t>몽고</a:t>
            </a:r>
            <a:r>
              <a:rPr lang="en-US" altLang="ko-KR" sz="2400" dirty="0" smtClean="0"/>
              <a:t>DB)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95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테이블은 실무의 근거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27375"/>
            <a:ext cx="936104" cy="121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88" y="3361980"/>
            <a:ext cx="1847196" cy="8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088" y="3514380"/>
            <a:ext cx="1847196" cy="8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88" y="3666780"/>
            <a:ext cx="1847196" cy="8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3588" y="469552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기획서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353688" y="4695527"/>
            <a:ext cx="215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테이블</a:t>
            </a:r>
            <a:endParaRPr lang="ko-KR" altLang="en-US" b="1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411760" y="3933056"/>
            <a:ext cx="576064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5652120" y="2528900"/>
            <a:ext cx="1080120" cy="158453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876256" y="2060848"/>
            <a:ext cx="1584176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프로그래밍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언어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876256" y="3104964"/>
            <a:ext cx="1584176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데이터베이스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76256" y="4185084"/>
            <a:ext cx="1584176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파일 포맷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876256" y="5268612"/>
            <a:ext cx="1584176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패킷</a:t>
            </a:r>
            <a:r>
              <a:rPr lang="ko-KR" altLang="en-US" dirty="0" smtClean="0">
                <a:solidFill>
                  <a:schemeClr val="tx1"/>
                </a:solidFill>
              </a:rPr>
              <a:t> 포맷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5652120" y="3573016"/>
            <a:ext cx="1080120" cy="54042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5652120" y="4113438"/>
            <a:ext cx="1080120" cy="5396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5652120" y="4113438"/>
            <a:ext cx="1080120" cy="16232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39552" y="5397023"/>
            <a:ext cx="5671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dirty="0" smtClean="0"/>
              <a:t>기획서를 테이블로 바꿀 수만 있다면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그 이후 실무는 확신을 가지고 진행 할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38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우리가 훈련해야 할 것은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ko-KR" altLang="en-US" sz="3200" b="0" dirty="0" smtClean="0"/>
              <a:t>테이블의 구조를 만드는 능력</a:t>
            </a:r>
            <a:endParaRPr lang="en-US" altLang="ko-KR" sz="3200" b="0" dirty="0" smtClean="0"/>
          </a:p>
          <a:p>
            <a:pPr marL="457200" lvl="1" indent="0">
              <a:buNone/>
            </a:pPr>
            <a:r>
              <a:rPr lang="en-US" altLang="ko-KR" sz="2800" b="0" dirty="0" smtClean="0"/>
              <a:t>== </a:t>
            </a:r>
            <a:r>
              <a:rPr lang="ko-KR" altLang="en-US" sz="2800" b="0" dirty="0" smtClean="0"/>
              <a:t>데이터 모델링 능력</a:t>
            </a:r>
            <a:endParaRPr lang="en-US" altLang="ko-KR" sz="2800" b="0" dirty="0" smtClean="0"/>
          </a:p>
          <a:p>
            <a:endParaRPr lang="en-US" altLang="ko-KR" sz="3200" b="0" dirty="0" smtClean="0"/>
          </a:p>
          <a:p>
            <a:r>
              <a:rPr lang="ko-KR" altLang="en-US" sz="3200" b="0" dirty="0" smtClean="0"/>
              <a:t>데이터 모델링 방법 중의 하나인 </a:t>
            </a:r>
            <a:r>
              <a:rPr lang="en-US" altLang="ko-KR" sz="3200" dirty="0" smtClean="0"/>
              <a:t>E-R </a:t>
            </a:r>
            <a:r>
              <a:rPr lang="ko-KR" altLang="en-US" sz="3200" dirty="0" smtClean="0"/>
              <a:t>모델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r>
              <a:rPr lang="ko-KR" altLang="en-US" sz="3200" b="0" dirty="0"/>
              <a:t>자전거 타는 법을 아는 것과 직접 탈 수 있는 것의 </a:t>
            </a:r>
            <a:r>
              <a:rPr lang="ko-KR" altLang="en-US" sz="3200" b="0" dirty="0" smtClean="0"/>
              <a:t>차이 </a:t>
            </a:r>
            <a:r>
              <a:rPr lang="en-US" altLang="ko-KR" sz="1600" b="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b="0" dirty="0" smtClean="0">
                <a:solidFill>
                  <a:schemeClr val="bg1">
                    <a:lumMod val="50000"/>
                  </a:schemeClr>
                </a:solidFill>
              </a:rPr>
              <a:t>방법을 알아도 훈련하지 않으면 사용할 수 없다</a:t>
            </a:r>
            <a:r>
              <a:rPr lang="en-US" altLang="ko-KR" sz="1600" b="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3200" b="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6641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E-R </a:t>
            </a:r>
            <a:r>
              <a:rPr lang="ko-KR" altLang="en-US" sz="4400" dirty="0" smtClean="0"/>
              <a:t>모델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496945" cy="4320456"/>
          </a:xfrm>
        </p:spPr>
        <p:txBody>
          <a:bodyPr>
            <a:noAutofit/>
          </a:bodyPr>
          <a:lstStyle/>
          <a:p>
            <a:r>
              <a:rPr lang="en-US" altLang="ko-KR" sz="2800" b="0" dirty="0" smtClean="0"/>
              <a:t>Entity-Relationship Model</a:t>
            </a:r>
          </a:p>
          <a:p>
            <a:endParaRPr lang="en-US" altLang="ko-KR" sz="2800" b="0" dirty="0" smtClean="0"/>
          </a:p>
          <a:p>
            <a:r>
              <a:rPr lang="en-US" altLang="ko-KR" sz="2800" b="0" dirty="0" smtClean="0"/>
              <a:t>Peter Chen, “The </a:t>
            </a:r>
            <a:r>
              <a:rPr lang="en-US" altLang="ko-KR" sz="2800" b="0" dirty="0"/>
              <a:t>Entity-Relationship Model - Toward a Unified View of </a:t>
            </a:r>
            <a:r>
              <a:rPr lang="en-US" altLang="ko-KR" sz="2800" b="0" dirty="0" smtClean="0"/>
              <a:t>Data”, 1976.</a:t>
            </a:r>
          </a:p>
          <a:p>
            <a:endParaRPr lang="en-US" altLang="ko-KR" sz="2800" b="0" dirty="0" smtClean="0"/>
          </a:p>
          <a:p>
            <a:r>
              <a:rPr lang="ko-KR" altLang="en-US" sz="2800" b="0" dirty="0" smtClean="0"/>
              <a:t>컴퓨터과학에서 가장 많이 인용된 논문 중의 하나</a:t>
            </a:r>
            <a:endParaRPr lang="en-US" altLang="ko-KR" sz="2800" b="0" dirty="0" smtClean="0"/>
          </a:p>
          <a:p>
            <a:endParaRPr lang="en-US" altLang="ko-KR" sz="2800" b="0" dirty="0" smtClean="0"/>
          </a:p>
          <a:p>
            <a:r>
              <a:rPr lang="ko-KR" altLang="en-US" sz="2800" b="0" dirty="0" smtClean="0"/>
              <a:t>정보시스템 </a:t>
            </a:r>
            <a:r>
              <a:rPr lang="ko-KR" altLang="en-US" sz="2800" b="0" dirty="0"/>
              <a:t>설계의 근간이 되는 </a:t>
            </a:r>
            <a:r>
              <a:rPr lang="ko-KR" altLang="en-US" sz="2800" b="0" dirty="0" smtClean="0"/>
              <a:t>방법론</a:t>
            </a:r>
            <a:endParaRPr lang="en-US" altLang="ko-KR" sz="2800" b="0" dirty="0" smtClean="0"/>
          </a:p>
          <a:p>
            <a:pPr lvl="1"/>
            <a:r>
              <a:rPr lang="en-US" altLang="ko-KR" sz="1600" b="0" dirty="0" smtClean="0">
                <a:solidFill>
                  <a:schemeClr val="bg1">
                    <a:lumMod val="50000"/>
                  </a:schemeClr>
                </a:solidFill>
              </a:rPr>
              <a:t>Classic</a:t>
            </a:r>
            <a:r>
              <a:rPr lang="ko-KR" altLang="en-US" sz="1600" b="0" dirty="0" smtClean="0">
                <a:solidFill>
                  <a:schemeClr val="bg1">
                    <a:lumMod val="50000"/>
                  </a:schemeClr>
                </a:solidFill>
              </a:rPr>
              <a:t>은 너무나 당연히 여겨져서 고수들이 콕 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</a:rPr>
              <a:t>집</a:t>
            </a:r>
            <a:r>
              <a:rPr lang="ko-KR" altLang="en-US" sz="1600" b="0" dirty="0" smtClean="0">
                <a:solidFill>
                  <a:schemeClr val="bg1">
                    <a:lumMod val="50000"/>
                  </a:schemeClr>
                </a:solidFill>
              </a:rPr>
              <a:t>어 말해주지 않는 경우가 많다</a:t>
            </a:r>
            <a:r>
              <a:rPr lang="en-US" altLang="ko-KR" sz="1600" b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 smtClean="0"/>
          </a:p>
          <a:p>
            <a:endParaRPr lang="ko-KR" altLang="en-US" sz="28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11943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ERD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496945" cy="4320456"/>
          </a:xfrm>
        </p:spPr>
        <p:txBody>
          <a:bodyPr>
            <a:noAutofit/>
          </a:bodyPr>
          <a:lstStyle/>
          <a:p>
            <a:r>
              <a:rPr lang="en-US" altLang="ko-KR" sz="2800" b="0" dirty="0" smtClean="0"/>
              <a:t>Entity-Relationship Diagram</a:t>
            </a:r>
          </a:p>
          <a:p>
            <a:r>
              <a:rPr lang="ko-KR" altLang="en-US" sz="2800" b="0" dirty="0" smtClean="0"/>
              <a:t>모델링 활동의 산출물</a:t>
            </a:r>
            <a:endParaRPr lang="ko-KR" altLang="en-US" sz="28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3140968"/>
            <a:ext cx="5632001" cy="353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9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ERD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496945" cy="4320456"/>
          </a:xfrm>
        </p:spPr>
        <p:txBody>
          <a:bodyPr>
            <a:noAutofit/>
          </a:bodyPr>
          <a:lstStyle/>
          <a:p>
            <a:endParaRPr lang="ko-KR" altLang="en-US" sz="28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28799"/>
            <a:ext cx="4980679" cy="493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67544" y="2132856"/>
            <a:ext cx="4752528" cy="718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80364" y="1916832"/>
            <a:ext cx="3224084" cy="1124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0" dirty="0" smtClean="0"/>
              <a:t>교과서에 많이 나오는 모양</a:t>
            </a:r>
            <a:endParaRPr lang="en-US" altLang="ko-KR" sz="3200" b="0" dirty="0" smtClean="0"/>
          </a:p>
        </p:txBody>
      </p:sp>
    </p:spTree>
    <p:extLst>
      <p:ext uri="{BB962C8B-B14F-4D97-AF65-F5344CB8AC3E}">
        <p14:creationId xmlns:p14="http://schemas.microsoft.com/office/powerpoint/2010/main" val="23850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ERD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496945" cy="4320456"/>
          </a:xfrm>
        </p:spPr>
        <p:txBody>
          <a:bodyPr>
            <a:noAutofit/>
          </a:bodyPr>
          <a:lstStyle/>
          <a:p>
            <a:endParaRPr lang="ko-KR" altLang="en-US" sz="2800" b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28799"/>
            <a:ext cx="4980679" cy="493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67544" y="3574684"/>
            <a:ext cx="4752528" cy="718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04208" y="3425582"/>
            <a:ext cx="3804296" cy="1083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0" dirty="0" smtClean="0"/>
              <a:t>데이터베이스 실무에서 많이 쓰는 모양</a:t>
            </a:r>
            <a:endParaRPr lang="en-US" altLang="ko-KR" sz="3200" b="0" dirty="0" smtClean="0"/>
          </a:p>
        </p:txBody>
      </p:sp>
    </p:spTree>
    <p:extLst>
      <p:ext uri="{BB962C8B-B14F-4D97-AF65-F5344CB8AC3E}">
        <p14:creationId xmlns:p14="http://schemas.microsoft.com/office/powerpoint/2010/main" val="15947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ERD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28799"/>
            <a:ext cx="4980679" cy="493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67544" y="5734924"/>
            <a:ext cx="4752528" cy="718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38076" y="4869160"/>
            <a:ext cx="3050348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0" dirty="0" smtClean="0"/>
              <a:t>이 발표에서는 </a:t>
            </a:r>
            <a:endParaRPr lang="en-US" altLang="ko-KR" sz="2800" b="0" dirty="0" smtClean="0"/>
          </a:p>
          <a:p>
            <a:pPr marL="0" indent="0">
              <a:buNone/>
            </a:pPr>
            <a:r>
              <a:rPr lang="en-US" altLang="ko-KR" sz="2800" b="0" dirty="0" smtClean="0"/>
              <a:t>Barker</a:t>
            </a:r>
            <a:r>
              <a:rPr lang="ko-KR" altLang="en-US" sz="2800" b="0" dirty="0" smtClean="0"/>
              <a:t> 표기법을 사용하겠습니다</a:t>
            </a:r>
            <a:endParaRPr lang="en-US" altLang="ko-KR" sz="2800" b="0" dirty="0" smtClean="0"/>
          </a:p>
          <a:p>
            <a:pPr marL="0" indent="0">
              <a:buNone/>
            </a:pPr>
            <a:r>
              <a:rPr lang="en-US" altLang="ko-KR" sz="1100" b="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100" b="0" dirty="0" smtClean="0">
                <a:solidFill>
                  <a:schemeClr val="bg1">
                    <a:lumMod val="50000"/>
                  </a:schemeClr>
                </a:solidFill>
              </a:rPr>
              <a:t>개인적으로 </a:t>
            </a:r>
            <a:r>
              <a:rPr lang="en-US" altLang="ko-KR" sz="1100" b="0" dirty="0" smtClean="0">
                <a:solidFill>
                  <a:schemeClr val="bg1">
                    <a:lumMod val="50000"/>
                  </a:schemeClr>
                </a:solidFill>
              </a:rPr>
              <a:t>Barker</a:t>
            </a:r>
            <a:r>
              <a:rPr lang="ko-KR" altLang="en-US" sz="1100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100" b="0" dirty="0">
                <a:solidFill>
                  <a:schemeClr val="bg1">
                    <a:lumMod val="50000"/>
                  </a:schemeClr>
                </a:solidFill>
              </a:rPr>
              <a:t>표기법을 </a:t>
            </a:r>
            <a:r>
              <a:rPr lang="ko-KR" altLang="en-US" sz="1100" b="0" dirty="0" smtClean="0">
                <a:solidFill>
                  <a:schemeClr val="bg1">
                    <a:lumMod val="50000"/>
                  </a:schemeClr>
                </a:solidFill>
              </a:rPr>
              <a:t>좋아합니다</a:t>
            </a:r>
            <a:r>
              <a:rPr lang="en-US" altLang="ko-KR" sz="1100" b="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600" b="0" dirty="0" smtClean="0"/>
          </a:p>
        </p:txBody>
      </p:sp>
    </p:spTree>
    <p:extLst>
      <p:ext uri="{BB962C8B-B14F-4D97-AF65-F5344CB8AC3E}">
        <p14:creationId xmlns:p14="http://schemas.microsoft.com/office/powerpoint/2010/main" val="38386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공부시</a:t>
            </a:r>
            <a:r>
              <a:rPr lang="ko-KR" altLang="en-US" sz="4400" dirty="0"/>
              <a:t>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464496"/>
          </a:xfrm>
        </p:spPr>
        <p:txBody>
          <a:bodyPr>
            <a:noAutofit/>
          </a:bodyPr>
          <a:lstStyle/>
          <a:p>
            <a:r>
              <a:rPr lang="ko-KR" altLang="en-US" b="0" dirty="0" err="1" smtClean="0"/>
              <a:t>유니티는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C#</a:t>
            </a:r>
            <a:r>
              <a:rPr lang="ko-KR" altLang="en-US" b="0" dirty="0" smtClean="0"/>
              <a:t>을 알아야 한다니까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 일단 책을 사자</a:t>
            </a:r>
            <a:r>
              <a:rPr lang="en-US" altLang="ko-KR" b="0" dirty="0"/>
              <a:t>!</a:t>
            </a:r>
            <a:endParaRPr lang="en-US" altLang="ko-KR" b="0" dirty="0" smtClean="0"/>
          </a:p>
          <a:p>
            <a:endParaRPr lang="en-US" altLang="ko-KR" b="0" dirty="0" smtClean="0"/>
          </a:p>
          <a:p>
            <a:r>
              <a:rPr lang="ko-KR" altLang="en-US" b="0" dirty="0" smtClean="0"/>
              <a:t>변수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상수</a:t>
            </a:r>
            <a:r>
              <a:rPr lang="en-US" altLang="ko-KR" b="0" dirty="0"/>
              <a:t> </a:t>
            </a:r>
            <a:r>
              <a:rPr lang="ko-KR" altLang="en-US" b="0" dirty="0" smtClean="0"/>
              <a:t>더하기 빼기 뭐 어렵지 않네</a:t>
            </a:r>
            <a:endParaRPr lang="en-US" altLang="ko-KR" b="0" dirty="0" smtClean="0"/>
          </a:p>
          <a:p>
            <a:endParaRPr lang="en-US" altLang="ko-KR" b="0" dirty="0" smtClean="0"/>
          </a:p>
          <a:p>
            <a:r>
              <a:rPr lang="en-US" altLang="ko-KR" b="0" dirty="0" smtClean="0"/>
              <a:t>If </a:t>
            </a:r>
            <a:r>
              <a:rPr lang="ko-KR" altLang="en-US" b="0" dirty="0" smtClean="0"/>
              <a:t>문</a:t>
            </a:r>
            <a:r>
              <a:rPr lang="en-US" altLang="ko-KR" b="0" dirty="0" smtClean="0"/>
              <a:t>, for </a:t>
            </a:r>
            <a:r>
              <a:rPr lang="ko-KR" altLang="en-US" b="0" dirty="0" smtClean="0"/>
              <a:t>문 별거 아니네</a:t>
            </a:r>
            <a:endParaRPr lang="en-US" altLang="ko-KR" b="0" dirty="0" smtClean="0"/>
          </a:p>
          <a:p>
            <a:endParaRPr lang="en-US" altLang="ko-KR" b="0" dirty="0" smtClean="0"/>
          </a:p>
          <a:p>
            <a:r>
              <a:rPr lang="ko-KR" altLang="en-US" b="0" dirty="0" smtClean="0"/>
              <a:t>클래스</a:t>
            </a:r>
            <a:r>
              <a:rPr lang="en-US" altLang="ko-KR" b="0" dirty="0" smtClean="0"/>
              <a:t>? </a:t>
            </a:r>
            <a:r>
              <a:rPr lang="ko-KR" altLang="en-US" b="0" dirty="0" smtClean="0"/>
              <a:t>참조</a:t>
            </a:r>
            <a:r>
              <a:rPr lang="en-US" altLang="ko-KR" b="0" dirty="0" smtClean="0"/>
              <a:t>? </a:t>
            </a:r>
            <a:r>
              <a:rPr lang="ko-KR" altLang="en-US" b="0" dirty="0" smtClean="0"/>
              <a:t>어려웠지만 알 것 같은 느낌적 느낌이야</a:t>
            </a:r>
            <a:endParaRPr lang="en-US" altLang="ko-KR" b="0" dirty="0" smtClean="0"/>
          </a:p>
          <a:p>
            <a:endParaRPr lang="en-US" altLang="ko-KR" b="0" dirty="0" smtClean="0"/>
          </a:p>
          <a:p>
            <a:r>
              <a:rPr lang="ko-KR" altLang="en-US" b="0" dirty="0" smtClean="0"/>
              <a:t>오오</a:t>
            </a:r>
            <a:r>
              <a:rPr lang="en-US" altLang="ko-KR" b="0" dirty="0"/>
              <a:t>.. </a:t>
            </a:r>
            <a:r>
              <a:rPr lang="ko-KR" altLang="en-US" b="0" dirty="0"/>
              <a:t>이렇게 하니깐 박스가 움직이네 신기하다</a:t>
            </a:r>
            <a:r>
              <a:rPr lang="en-US" altLang="ko-KR" b="0" dirty="0" smtClean="0"/>
              <a:t>~</a:t>
            </a:r>
          </a:p>
          <a:p>
            <a:r>
              <a:rPr lang="ko-KR" altLang="en-US" b="0" dirty="0" smtClean="0"/>
              <a:t>나도 뭔가 만들어 볼 수 있을 것 같아</a:t>
            </a:r>
            <a:r>
              <a:rPr lang="en-US" altLang="ko-KR" b="0" dirty="0" smtClean="0"/>
              <a:t>!!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0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E-R </a:t>
            </a:r>
            <a:r>
              <a:rPr lang="ko-KR" altLang="en-US" sz="4400" dirty="0" smtClean="0"/>
              <a:t>모델의 기본 개념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Entity </a:t>
            </a:r>
            <a:r>
              <a:rPr lang="en-US" altLang="ko-KR" sz="2800" b="0" dirty="0" smtClean="0">
                <a:latin typeface="+mj-ea"/>
                <a:ea typeface="+mj-ea"/>
              </a:rPr>
              <a:t>(</a:t>
            </a:r>
            <a:r>
              <a:rPr lang="ko-KR" altLang="en-US" sz="2800" b="0" dirty="0" smtClean="0">
                <a:latin typeface="+mj-ea"/>
                <a:ea typeface="+mj-ea"/>
              </a:rPr>
              <a:t>개체</a:t>
            </a:r>
            <a:r>
              <a:rPr lang="en-US" altLang="ko-KR" sz="2800" b="0" dirty="0" smtClean="0">
                <a:latin typeface="+mj-ea"/>
                <a:ea typeface="+mj-ea"/>
              </a:rPr>
              <a:t>)</a:t>
            </a:r>
            <a:endParaRPr lang="en-US" altLang="ko-KR" sz="3600" b="0" dirty="0" smtClean="0">
              <a:latin typeface="+mj-ea"/>
              <a:ea typeface="+mj-ea"/>
            </a:endParaRPr>
          </a:p>
          <a:p>
            <a:r>
              <a:rPr lang="en-US" altLang="ko-KR" sz="3600" dirty="0" smtClean="0"/>
              <a:t>Relationship </a:t>
            </a:r>
            <a:r>
              <a:rPr lang="en-US" altLang="ko-KR" sz="2800" b="0" dirty="0" smtClean="0">
                <a:latin typeface="+mj-ea"/>
                <a:ea typeface="+mj-ea"/>
              </a:rPr>
              <a:t>(</a:t>
            </a:r>
            <a:r>
              <a:rPr lang="ko-KR" altLang="en-US" sz="2800" b="0" dirty="0" smtClean="0">
                <a:latin typeface="+mj-ea"/>
                <a:ea typeface="+mj-ea"/>
              </a:rPr>
              <a:t>관계</a:t>
            </a:r>
            <a:r>
              <a:rPr lang="en-US" altLang="ko-KR" sz="2800" b="0" dirty="0" smtClean="0">
                <a:latin typeface="+mj-ea"/>
                <a:ea typeface="+mj-ea"/>
              </a:rPr>
              <a:t>)</a:t>
            </a:r>
            <a:endParaRPr lang="en-US" altLang="ko-KR" sz="3600" b="0" dirty="0" smtClean="0">
              <a:latin typeface="+mj-ea"/>
              <a:ea typeface="+mj-ea"/>
            </a:endParaRPr>
          </a:p>
          <a:p>
            <a:r>
              <a:rPr lang="en-US" altLang="ko-KR" sz="3600" dirty="0" smtClean="0"/>
              <a:t>Attribute </a:t>
            </a:r>
            <a:r>
              <a:rPr lang="en-US" altLang="ko-KR" sz="2800" b="0" dirty="0" smtClean="0">
                <a:latin typeface="+mj-ea"/>
                <a:ea typeface="+mj-ea"/>
              </a:rPr>
              <a:t>(</a:t>
            </a:r>
            <a:r>
              <a:rPr lang="ko-KR" altLang="en-US" sz="2800" b="0" dirty="0" smtClean="0">
                <a:latin typeface="+mj-ea"/>
                <a:ea typeface="+mj-ea"/>
              </a:rPr>
              <a:t>속성</a:t>
            </a:r>
            <a:r>
              <a:rPr lang="en-US" altLang="ko-KR" sz="2800" b="0" dirty="0" smtClean="0">
                <a:latin typeface="+mj-ea"/>
                <a:ea typeface="+mj-ea"/>
              </a:rPr>
              <a:t>)</a:t>
            </a:r>
            <a:endParaRPr lang="en-US" altLang="ko-KR" sz="3600" b="0" dirty="0" smtClean="0">
              <a:latin typeface="+mj-ea"/>
              <a:ea typeface="+mj-ea"/>
            </a:endParaRPr>
          </a:p>
          <a:p>
            <a:r>
              <a:rPr lang="en-US" altLang="ko-KR" sz="3600" dirty="0" smtClean="0"/>
              <a:t>Value </a:t>
            </a:r>
            <a:r>
              <a:rPr lang="en-US" altLang="ko-KR" sz="2800" b="0" dirty="0" smtClean="0">
                <a:latin typeface="+mj-ea"/>
                <a:ea typeface="+mj-ea"/>
              </a:rPr>
              <a:t>(</a:t>
            </a:r>
            <a:r>
              <a:rPr lang="ko-KR" altLang="en-US" sz="2800" b="0" dirty="0" smtClean="0">
                <a:latin typeface="+mj-ea"/>
                <a:ea typeface="+mj-ea"/>
              </a:rPr>
              <a:t>값</a:t>
            </a:r>
            <a:r>
              <a:rPr lang="en-US" altLang="ko-KR" sz="2800" b="0" dirty="0" smtClean="0">
                <a:latin typeface="+mj-ea"/>
                <a:ea typeface="+mj-ea"/>
              </a:rPr>
              <a:t>)</a:t>
            </a:r>
          </a:p>
          <a:p>
            <a:r>
              <a:rPr lang="en-US" altLang="ko-KR" sz="3600" dirty="0" smtClean="0"/>
              <a:t>UID</a:t>
            </a:r>
            <a:r>
              <a:rPr lang="en-US" altLang="ko-KR" sz="3600" b="0" dirty="0" smtClean="0"/>
              <a:t> </a:t>
            </a:r>
            <a:r>
              <a:rPr lang="en-US" altLang="ko-KR" sz="2800" b="0" dirty="0" smtClean="0">
                <a:latin typeface="+mj-ea"/>
                <a:ea typeface="+mj-ea"/>
              </a:rPr>
              <a:t>(</a:t>
            </a:r>
            <a:r>
              <a:rPr lang="ko-KR" altLang="en-US" sz="2800" b="0" dirty="0" err="1" smtClean="0">
                <a:latin typeface="+mj-ea"/>
                <a:ea typeface="+mj-ea"/>
              </a:rPr>
              <a:t>식별자</a:t>
            </a:r>
            <a:r>
              <a:rPr lang="en-US" altLang="ko-KR" sz="2800" b="0" dirty="0" smtClean="0">
                <a:latin typeface="+mj-ea"/>
                <a:ea typeface="+mj-ea"/>
              </a:rPr>
              <a:t>)</a:t>
            </a:r>
            <a:endParaRPr lang="ko-KR" altLang="en-US" sz="2800" b="0" dirty="0"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072" y="5445224"/>
            <a:ext cx="744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dirty="0" smtClean="0"/>
              <a:t>이 </a:t>
            </a:r>
            <a:r>
              <a:rPr lang="ko-KR" altLang="en-US" sz="2400" dirty="0" err="1" smtClean="0"/>
              <a:t>다섯가지</a:t>
            </a:r>
            <a:r>
              <a:rPr lang="ko-KR" altLang="en-US" sz="2400" dirty="0" smtClean="0"/>
              <a:t> 개념으로 기획서를 분석하고 데이터를 </a:t>
            </a:r>
            <a:r>
              <a:rPr lang="ko-KR" altLang="en-US" sz="2400" dirty="0" err="1" smtClean="0"/>
              <a:t>모델링한다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97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Entity (</a:t>
            </a:r>
            <a:r>
              <a:rPr lang="ko-KR" altLang="en-US" sz="4400" dirty="0" smtClean="0"/>
              <a:t>개체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어떤 행위를 할 수 있거나 정보를 가질 수 있으며 그것들이 각각 </a:t>
            </a:r>
            <a:r>
              <a:rPr lang="ko-KR" altLang="en-US" sz="2800" b="0" dirty="0" smtClean="0">
                <a:solidFill>
                  <a:schemeClr val="tx1"/>
                </a:solidFill>
                <a:latin typeface="+mj-ea"/>
                <a:ea typeface="+mj-ea"/>
              </a:rPr>
              <a:t>변별 </a:t>
            </a:r>
            <a:r>
              <a:rPr lang="ko-KR" altLang="en-US" sz="2800" b="0" dirty="0" smtClean="0">
                <a:latin typeface="+mj-ea"/>
                <a:ea typeface="+mj-ea"/>
              </a:rPr>
              <a:t>될 수 있는 </a:t>
            </a:r>
            <a:r>
              <a:rPr lang="ko-KR" altLang="en-US" sz="2800" b="0" dirty="0"/>
              <a:t>사람</a:t>
            </a:r>
            <a:r>
              <a:rPr lang="en-US" altLang="ko-KR" sz="2800" b="0" dirty="0"/>
              <a:t>, </a:t>
            </a:r>
            <a:r>
              <a:rPr lang="ko-KR" altLang="en-US" sz="2800" b="0" dirty="0"/>
              <a:t>장소</a:t>
            </a:r>
            <a:r>
              <a:rPr lang="en-US" altLang="ko-KR" sz="2800" b="0" dirty="0"/>
              <a:t>, </a:t>
            </a:r>
            <a:r>
              <a:rPr lang="ko-KR" altLang="en-US" sz="2800" b="0" dirty="0" smtClean="0"/>
              <a:t>사물</a:t>
            </a:r>
            <a:r>
              <a:rPr lang="en-US" altLang="ko-KR" sz="2800" b="0" dirty="0" smtClean="0"/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개념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사건</a:t>
            </a:r>
            <a:r>
              <a:rPr lang="en-US" altLang="ko-KR" sz="2800" b="0" dirty="0" smtClean="0">
                <a:latin typeface="+mj-ea"/>
                <a:ea typeface="+mj-ea"/>
              </a:rPr>
              <a:t> </a:t>
            </a:r>
            <a:r>
              <a:rPr lang="ko-KR" altLang="en-US" sz="2800" b="0" dirty="0" smtClean="0">
                <a:latin typeface="+mj-ea"/>
                <a:ea typeface="+mj-ea"/>
              </a:rPr>
              <a:t>등을 나타내는 것들의 </a:t>
            </a:r>
            <a:r>
              <a:rPr lang="ko-KR" altLang="en-US" sz="2800" dirty="0" smtClean="0">
                <a:latin typeface="+mj-ea"/>
                <a:ea typeface="+mj-ea"/>
              </a:rPr>
              <a:t>집합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endParaRPr lang="en-US" altLang="ko-KR" sz="2800" b="0" dirty="0">
              <a:latin typeface="+mj-ea"/>
              <a:ea typeface="+mj-ea"/>
            </a:endParaRPr>
          </a:p>
          <a:p>
            <a:r>
              <a:rPr lang="ko-KR" altLang="en-US" sz="2800" b="0" dirty="0" smtClean="0">
                <a:latin typeface="+mj-ea"/>
                <a:ea typeface="+mj-ea"/>
              </a:rPr>
              <a:t>예</a:t>
            </a:r>
            <a:r>
              <a:rPr lang="en-US" altLang="ko-KR" sz="2800" b="0" dirty="0" smtClean="0">
                <a:latin typeface="+mj-ea"/>
                <a:ea typeface="+mj-ea"/>
              </a:rPr>
              <a:t>) </a:t>
            </a:r>
            <a:r>
              <a:rPr lang="ko-KR" altLang="en-US" sz="2800" b="0" dirty="0" smtClean="0">
                <a:latin typeface="+mj-ea"/>
                <a:ea typeface="+mj-ea"/>
              </a:rPr>
              <a:t>사람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법인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부서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판매상품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판매처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재고</a:t>
            </a:r>
            <a:r>
              <a:rPr lang="ko-KR" altLang="en-US" sz="2800" b="0" dirty="0">
                <a:latin typeface="+mj-ea"/>
                <a:ea typeface="+mj-ea"/>
              </a:rPr>
              <a:t>품</a:t>
            </a:r>
            <a:endParaRPr lang="en-US" altLang="ko-KR" sz="2800" b="0" dirty="0" smtClean="0">
              <a:latin typeface="+mj-ea"/>
              <a:ea typeface="+mj-ea"/>
            </a:endParaRPr>
          </a:p>
          <a:p>
            <a:endParaRPr lang="en-US" altLang="ko-KR" sz="2800" b="0" dirty="0">
              <a:latin typeface="+mj-ea"/>
              <a:ea typeface="+mj-ea"/>
            </a:endParaRPr>
          </a:p>
          <a:p>
            <a:r>
              <a:rPr lang="ko-KR" altLang="en-US" sz="2800" b="0" dirty="0" smtClean="0">
                <a:latin typeface="+mj-ea"/>
                <a:ea typeface="+mj-ea"/>
              </a:rPr>
              <a:t>기획서에서 주로 </a:t>
            </a:r>
            <a:r>
              <a:rPr lang="ko-KR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명사</a:t>
            </a:r>
            <a:r>
              <a:rPr lang="ko-KR" altLang="en-US" sz="2800" b="0" dirty="0" smtClean="0">
                <a:solidFill>
                  <a:schemeClr val="tx1"/>
                </a:solidFill>
                <a:latin typeface="+mj-ea"/>
                <a:ea typeface="+mj-ea"/>
              </a:rPr>
              <a:t>로 등장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39954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Entity (</a:t>
            </a:r>
            <a:r>
              <a:rPr lang="ko-KR" altLang="en-US" sz="4400" dirty="0" smtClean="0"/>
              <a:t>개체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592076" y="292494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08100" y="295685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Entity </a:t>
            </a:r>
            <a:r>
              <a:rPr lang="ko-KR" altLang="en-US" sz="2400" b="1" dirty="0" smtClean="0"/>
              <a:t>이름</a:t>
            </a:r>
            <a:endParaRPr lang="ko-KR" altLang="en-US" sz="2400" b="1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576064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의 </a:t>
            </a:r>
            <a:r>
              <a:rPr lang="en-US" altLang="ko-KR" sz="2800" b="0" dirty="0" smtClean="0">
                <a:latin typeface="+mj-ea"/>
                <a:ea typeface="+mj-ea"/>
              </a:rPr>
              <a:t>Barker </a:t>
            </a:r>
            <a:r>
              <a:rPr lang="ko-KR" altLang="en-US" sz="2800" b="0" dirty="0" smtClean="0">
                <a:latin typeface="+mj-ea"/>
                <a:ea typeface="+mj-ea"/>
              </a:rPr>
              <a:t>표기법</a:t>
            </a:r>
            <a:r>
              <a:rPr lang="en-US" altLang="ko-KR" sz="2800" b="0" dirty="0" smtClean="0">
                <a:latin typeface="+mj-ea"/>
                <a:ea typeface="+mj-ea"/>
              </a:rPr>
              <a:t>: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5374957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dirty="0"/>
              <a:t>라운드 </a:t>
            </a:r>
            <a:r>
              <a:rPr lang="ko-KR" altLang="en-US" sz="2400" dirty="0" smtClean="0"/>
              <a:t>사각형으로 </a:t>
            </a:r>
            <a:r>
              <a:rPr lang="en-US" altLang="ko-KR" sz="2400" dirty="0" smtClean="0"/>
              <a:t>Entity</a:t>
            </a:r>
            <a:r>
              <a:rPr lang="ko-KR" altLang="en-US" sz="2400" dirty="0" smtClean="0"/>
              <a:t>를 표현한다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400" dirty="0"/>
              <a:t>Entity </a:t>
            </a:r>
            <a:r>
              <a:rPr lang="ko-KR" altLang="en-US" sz="2400" dirty="0"/>
              <a:t>이름을 맨 위에 써준다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584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29768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Entity (</a:t>
            </a:r>
            <a:r>
              <a:rPr lang="ko-KR" altLang="en-US" sz="4400" dirty="0"/>
              <a:t>개체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2917798"/>
            <a:ext cx="2160241" cy="6480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5536" y="5365665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dirty="0" smtClean="0"/>
              <a:t>Entity</a:t>
            </a:r>
            <a:r>
              <a:rPr lang="ko-KR" altLang="en-US" sz="2000" dirty="0" smtClean="0"/>
              <a:t>명이 </a:t>
            </a:r>
            <a:r>
              <a:rPr lang="ko-KR" altLang="en-US" sz="2000" dirty="0" err="1" smtClean="0"/>
              <a:t>테이블명이</a:t>
            </a:r>
            <a:r>
              <a:rPr lang="ko-KR" altLang="en-US" sz="2000" dirty="0" smtClean="0"/>
              <a:t> 된다</a:t>
            </a:r>
            <a:r>
              <a:rPr lang="en-US" altLang="ko-KR" sz="20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영문이름으로 짓는 것이 코드와 모델 사이의 일관성을 위해서 좋다</a:t>
            </a:r>
            <a:r>
              <a:rPr lang="en-US" altLang="ko-KR" sz="20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 smtClean="0"/>
              <a:t>옆에 한글 이름을 적어둬도 무방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67543" y="1916832"/>
            <a:ext cx="8208913" cy="4320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를 테이블 관점에</a:t>
            </a:r>
            <a:r>
              <a:rPr lang="ko-KR" altLang="en-US" sz="2800" b="0" dirty="0">
                <a:latin typeface="+mj-ea"/>
                <a:ea typeface="+mj-ea"/>
              </a:rPr>
              <a:t>서</a:t>
            </a:r>
            <a:r>
              <a:rPr lang="ko-KR" altLang="en-US" sz="2800" b="0" dirty="0" smtClean="0">
                <a:latin typeface="+mj-ea"/>
                <a:ea typeface="+mj-ea"/>
              </a:rPr>
              <a:t> 보면</a:t>
            </a:r>
            <a:r>
              <a:rPr lang="en-US" altLang="ko-KR" sz="2800" b="0" dirty="0" smtClean="0">
                <a:latin typeface="+mj-ea"/>
                <a:ea typeface="+mj-ea"/>
              </a:rPr>
              <a:t>: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300192" y="2780928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516216" y="2812837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Character</a:t>
            </a:r>
            <a:endParaRPr lang="ko-KR" alt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372200" y="47971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Barker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9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29768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Entity (</a:t>
            </a:r>
            <a:r>
              <a:rPr lang="ko-KR" altLang="en-US" sz="4400" dirty="0"/>
              <a:t>개체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933056"/>
            <a:ext cx="4104456" cy="936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6012160" y="4054570"/>
            <a:ext cx="2376264" cy="6930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600" b="0" dirty="0" smtClean="0"/>
              <a:t>Entity</a:t>
            </a:r>
            <a:r>
              <a:rPr lang="ko-KR" altLang="en-US" sz="3600" b="0" dirty="0"/>
              <a:t> </a:t>
            </a:r>
            <a:r>
              <a:rPr lang="en-US" altLang="ko-KR" sz="3600" b="0" dirty="0" smtClean="0"/>
              <a:t>Set</a:t>
            </a:r>
          </a:p>
        </p:txBody>
      </p:sp>
      <p:cxnSp>
        <p:nvCxnSpPr>
          <p:cNvPr id="11" name="직선 화살표 연결선 10"/>
          <p:cNvCxnSpPr>
            <a:stCxn id="5" idx="3"/>
            <a:endCxn id="8" idx="1"/>
          </p:cNvCxnSpPr>
          <p:nvPr/>
        </p:nvCxnSpPr>
        <p:spPr>
          <a:xfrm>
            <a:off x="5652120" y="4401108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/>
          <p:cNvSpPr txBox="1">
            <a:spLocks/>
          </p:cNvSpPr>
          <p:nvPr/>
        </p:nvSpPr>
        <p:spPr>
          <a:xfrm>
            <a:off x="467543" y="1916832"/>
            <a:ext cx="8208913" cy="4320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>
                <a:latin typeface="+mj-ea"/>
              </a:rPr>
              <a:t>Entity</a:t>
            </a:r>
            <a:r>
              <a:rPr lang="ko-KR" altLang="en-US" sz="2800" b="0" dirty="0">
                <a:latin typeface="+mj-ea"/>
              </a:rPr>
              <a:t>를 테이블 관점에서 보면</a:t>
            </a:r>
            <a:r>
              <a:rPr lang="en-US" altLang="ko-KR" sz="2800" b="0" dirty="0">
                <a:latin typeface="+mj-ea"/>
              </a:rPr>
              <a:t>:</a:t>
            </a:r>
            <a:endParaRPr lang="ko-KR" altLang="en-US" sz="2800" b="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5365665"/>
            <a:ext cx="8352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dirty="0"/>
              <a:t>Entity </a:t>
            </a:r>
            <a:r>
              <a:rPr lang="ko-KR" altLang="en-US" sz="2000" dirty="0"/>
              <a:t>용어를 집합의 의미로 사용하는 경우도 있고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0275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29768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Entity (</a:t>
            </a:r>
            <a:r>
              <a:rPr lang="ko-KR" altLang="en-US" sz="4400" dirty="0"/>
              <a:t>개체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236720"/>
            <a:ext cx="4104456" cy="342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sz="quarter" idx="14"/>
          </p:nvPr>
        </p:nvSpPr>
        <p:spPr>
          <a:xfrm>
            <a:off x="6057880" y="2860527"/>
            <a:ext cx="2978616" cy="1836042"/>
          </a:xfrm>
        </p:spPr>
        <p:txBody>
          <a:bodyPr>
            <a:noAutofit/>
          </a:bodyPr>
          <a:lstStyle/>
          <a:p>
            <a:r>
              <a:rPr lang="en-US" altLang="ko-KR" b="0" dirty="0">
                <a:solidFill>
                  <a:schemeClr val="tx1"/>
                </a:solidFill>
              </a:rPr>
              <a:t>Entity</a:t>
            </a:r>
          </a:p>
          <a:p>
            <a:r>
              <a:rPr lang="en-US" altLang="ko-KR" b="0" dirty="0" smtClean="0">
                <a:solidFill>
                  <a:schemeClr val="tx1"/>
                </a:solidFill>
              </a:rPr>
              <a:t>Entity</a:t>
            </a:r>
            <a:r>
              <a:rPr lang="ko-KR" altLang="en-US" b="0" dirty="0" smtClean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Instance</a:t>
            </a:r>
          </a:p>
          <a:p>
            <a:r>
              <a:rPr lang="en-US" altLang="ko-KR" b="0" dirty="0">
                <a:solidFill>
                  <a:schemeClr val="tx1"/>
                </a:solidFill>
              </a:rPr>
              <a:t>Entity Occurrence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Instance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5" idx="3"/>
          </p:cNvCxnSpPr>
          <p:nvPr/>
        </p:nvCxnSpPr>
        <p:spPr>
          <a:xfrm>
            <a:off x="5652120" y="4408170"/>
            <a:ext cx="4320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5536" y="5099700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Entity </a:t>
            </a:r>
            <a:r>
              <a:rPr lang="ko-KR" altLang="en-US" sz="1600" dirty="0" smtClean="0"/>
              <a:t>용어를 개체 </a:t>
            </a:r>
            <a:r>
              <a:rPr lang="ko-KR" altLang="en-US" sz="1600" dirty="0"/>
              <a:t>하나하나를 뜻하는 </a:t>
            </a:r>
            <a:r>
              <a:rPr lang="ko-KR" altLang="en-US" sz="1600" dirty="0" err="1"/>
              <a:t>인스턴스의</a:t>
            </a:r>
            <a:r>
              <a:rPr lang="ko-KR" altLang="en-US" sz="1600" dirty="0"/>
              <a:t> 의미로 사용하는 경우도 있다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이 발표에서는 </a:t>
            </a:r>
            <a:r>
              <a:rPr lang="en-US" altLang="ko-KR" sz="1600" dirty="0" smtClean="0"/>
              <a:t>Entity </a:t>
            </a:r>
            <a:r>
              <a:rPr lang="ko-KR" altLang="en-US" sz="1600" dirty="0" smtClean="0"/>
              <a:t>용어를 집합의 개념으로 사용하고 개체 하나하나를 나타낼 때는 </a:t>
            </a:r>
            <a:r>
              <a:rPr lang="en-US" altLang="ko-KR" sz="1600" dirty="0" smtClean="0"/>
              <a:t>Instance </a:t>
            </a:r>
            <a:r>
              <a:rPr lang="ko-KR" altLang="en-US" sz="1600" dirty="0" smtClean="0"/>
              <a:t>용어를 사용한다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ERD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에서는 개별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인스턴스를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표기하지 않는다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. (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스키마 정보만 표현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67543" y="1916832"/>
            <a:ext cx="8208913" cy="4320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>
                <a:latin typeface="+mj-ea"/>
              </a:rPr>
              <a:t>Entity</a:t>
            </a:r>
            <a:r>
              <a:rPr lang="ko-KR" altLang="en-US" sz="2800" b="0" dirty="0">
                <a:latin typeface="+mj-ea"/>
              </a:rPr>
              <a:t>를 테이블 관점에서 보면</a:t>
            </a:r>
            <a:r>
              <a:rPr lang="en-US" altLang="ko-KR" sz="2800" b="0" dirty="0">
                <a:latin typeface="+mj-ea"/>
              </a:rPr>
              <a:t>:</a:t>
            </a:r>
            <a:endParaRPr lang="ko-KR" altLang="en-US" sz="2800" b="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69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Attribute (</a:t>
            </a:r>
            <a:r>
              <a:rPr lang="ko-KR" altLang="en-US" sz="4400" dirty="0" smtClean="0"/>
              <a:t>속성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latin typeface="+mj-ea"/>
                <a:ea typeface="+mj-ea"/>
              </a:rPr>
              <a:t>Entity(</a:t>
            </a:r>
            <a:r>
              <a:rPr lang="ko-KR" altLang="en-US" sz="2800" b="0" dirty="0" smtClean="0">
                <a:latin typeface="+mj-ea"/>
                <a:ea typeface="+mj-ea"/>
              </a:rPr>
              <a:t>개체</a:t>
            </a:r>
            <a:r>
              <a:rPr lang="en-US" altLang="ko-KR" sz="2800" b="0" dirty="0" smtClean="0">
                <a:latin typeface="+mj-ea"/>
                <a:ea typeface="+mj-ea"/>
              </a:rPr>
              <a:t>)</a:t>
            </a:r>
            <a:r>
              <a:rPr lang="ko-KR" altLang="en-US" sz="2800" b="0" dirty="0" smtClean="0">
                <a:latin typeface="+mj-ea"/>
                <a:ea typeface="+mj-ea"/>
              </a:rPr>
              <a:t>의 </a:t>
            </a:r>
            <a:r>
              <a:rPr lang="ko-KR" altLang="en-US" sz="2800" dirty="0" smtClean="0">
                <a:latin typeface="+mj-ea"/>
                <a:ea typeface="+mj-ea"/>
              </a:rPr>
              <a:t>특징</a:t>
            </a:r>
            <a:r>
              <a:rPr lang="ko-KR" altLang="en-US" sz="2800" b="0" dirty="0" smtClean="0">
                <a:latin typeface="+mj-ea"/>
                <a:ea typeface="+mj-ea"/>
              </a:rPr>
              <a:t>을 기술하거나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가 소유하고 있는 </a:t>
            </a:r>
            <a:r>
              <a:rPr lang="ko-KR" altLang="en-US" sz="2800" dirty="0" smtClean="0">
                <a:latin typeface="+mj-ea"/>
                <a:ea typeface="+mj-ea"/>
              </a:rPr>
              <a:t>정보</a:t>
            </a:r>
            <a:r>
              <a:rPr lang="ko-KR" altLang="en-US" sz="2800" b="0" dirty="0" smtClean="0">
                <a:latin typeface="+mj-ea"/>
                <a:ea typeface="+mj-ea"/>
              </a:rPr>
              <a:t>의 종류를 뜻한다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endParaRPr lang="en-US" altLang="ko-KR" sz="2800" b="0" dirty="0" smtClean="0">
              <a:latin typeface="+mj-ea"/>
              <a:ea typeface="+mj-ea"/>
            </a:endParaRPr>
          </a:p>
          <a:p>
            <a:r>
              <a:rPr lang="ko-KR" altLang="en-US" sz="2800" dirty="0" smtClean="0">
                <a:latin typeface="+mj-ea"/>
                <a:ea typeface="+mj-ea"/>
              </a:rPr>
              <a:t>사람</a:t>
            </a:r>
            <a:r>
              <a:rPr lang="ko-KR" altLang="en-US" sz="2800" b="0" dirty="0" smtClean="0">
                <a:latin typeface="+mj-ea"/>
                <a:ea typeface="+mj-ea"/>
              </a:rPr>
              <a:t>을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로 봤을 때 </a:t>
            </a:r>
            <a:r>
              <a:rPr lang="en-US" altLang="ko-KR" sz="2800" b="0" dirty="0" smtClean="0">
                <a:latin typeface="+mj-ea"/>
                <a:ea typeface="+mj-ea"/>
              </a:rPr>
              <a:t>Attribute</a:t>
            </a:r>
            <a:r>
              <a:rPr lang="ko-KR" altLang="en-US" sz="2800" b="0" dirty="0" smtClean="0">
                <a:latin typeface="+mj-ea"/>
                <a:ea typeface="+mj-ea"/>
              </a:rPr>
              <a:t>는 그 사람의 </a:t>
            </a:r>
            <a:r>
              <a:rPr lang="ko-KR" altLang="en-US" sz="2800" dirty="0" smtClean="0">
                <a:latin typeface="+mj-ea"/>
                <a:ea typeface="+mj-ea"/>
              </a:rPr>
              <a:t>이름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latin typeface="+mj-ea"/>
                <a:ea typeface="+mj-ea"/>
              </a:rPr>
              <a:t>주민등록번호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latin typeface="+mj-ea"/>
                <a:ea typeface="+mj-ea"/>
              </a:rPr>
              <a:t>전화번호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latin typeface="+mj-ea"/>
                <a:ea typeface="+mj-ea"/>
              </a:rPr>
              <a:t>집주소</a:t>
            </a:r>
            <a:r>
              <a:rPr lang="ko-KR" altLang="en-US" sz="2800" b="0" dirty="0" smtClean="0">
                <a:latin typeface="+mj-ea"/>
                <a:ea typeface="+mj-ea"/>
              </a:rPr>
              <a:t> 등이 될 것이다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endParaRPr lang="en-US" altLang="ko-KR" sz="2800" b="0" dirty="0">
              <a:latin typeface="+mj-ea"/>
              <a:ea typeface="+mj-ea"/>
            </a:endParaRPr>
          </a:p>
          <a:p>
            <a:r>
              <a:rPr lang="ko-KR" altLang="en-US" sz="2800" b="0" dirty="0" smtClean="0">
                <a:latin typeface="+mj-ea"/>
                <a:ea typeface="+mj-ea"/>
              </a:rPr>
              <a:t>기획서에서 주로 </a:t>
            </a:r>
            <a:r>
              <a:rPr lang="ko-KR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명사</a:t>
            </a:r>
            <a:r>
              <a:rPr lang="ko-KR" altLang="en-US" sz="2800" b="0" dirty="0" smtClean="0">
                <a:solidFill>
                  <a:schemeClr val="tx1"/>
                </a:solidFill>
                <a:latin typeface="+mj-ea"/>
                <a:ea typeface="+mj-ea"/>
              </a:rPr>
              <a:t>로 등장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29853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Attribute (</a:t>
            </a:r>
            <a:r>
              <a:rPr lang="ko-KR" altLang="en-US" sz="4400" dirty="0"/>
              <a:t>속성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592076" y="292494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08100" y="295685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Character</a:t>
            </a:r>
            <a:endParaRPr lang="ko-KR" altLang="en-US" sz="2400" b="1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576064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latin typeface="+mj-ea"/>
                <a:ea typeface="+mj-ea"/>
              </a:rPr>
              <a:t>Attribute</a:t>
            </a:r>
            <a:r>
              <a:rPr lang="ko-KR" altLang="en-US" sz="2800" b="0" dirty="0" smtClean="0">
                <a:latin typeface="+mj-ea"/>
                <a:ea typeface="+mj-ea"/>
              </a:rPr>
              <a:t>의 </a:t>
            </a:r>
            <a:r>
              <a:rPr lang="en-US" altLang="ko-KR" sz="2800" b="0" dirty="0" smtClean="0">
                <a:latin typeface="+mj-ea"/>
                <a:ea typeface="+mj-ea"/>
              </a:rPr>
              <a:t>Barker </a:t>
            </a:r>
            <a:r>
              <a:rPr lang="ko-KR" altLang="en-US" sz="2800" b="0" dirty="0" smtClean="0">
                <a:latin typeface="+mj-ea"/>
                <a:ea typeface="+mj-ea"/>
              </a:rPr>
              <a:t>표기법</a:t>
            </a:r>
            <a:r>
              <a:rPr lang="en-US" altLang="ko-KR" sz="2800" b="0" dirty="0" smtClean="0">
                <a:latin typeface="+mj-ea"/>
                <a:ea typeface="+mj-ea"/>
              </a:rPr>
              <a:t>: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537495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 dirty="0" smtClean="0"/>
              <a:t>Attribute </a:t>
            </a:r>
            <a:r>
              <a:rPr lang="ko-KR" altLang="en-US" sz="2400" dirty="0" smtClean="0"/>
              <a:t>목록을 </a:t>
            </a:r>
            <a:r>
              <a:rPr lang="en-US" altLang="ko-KR" sz="2400" dirty="0" smtClean="0"/>
              <a:t>Entity</a:t>
            </a:r>
            <a:r>
              <a:rPr lang="ko-KR" altLang="en-US" sz="2400" dirty="0" smtClean="0"/>
              <a:t>명 아래에 적는다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3471391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95936" y="3779748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95936" y="406778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95936" y="435581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29768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Attribute (</a:t>
            </a:r>
            <a:r>
              <a:rPr lang="ko-KR" altLang="en-US" sz="4400" dirty="0"/>
              <a:t>속성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3" y="3565583"/>
            <a:ext cx="4104457" cy="3674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5536" y="537495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 dirty="0" smtClean="0"/>
              <a:t>Entity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Attribute</a:t>
            </a:r>
            <a:r>
              <a:rPr lang="ko-KR" altLang="en-US" sz="2400" dirty="0" smtClean="0"/>
              <a:t>는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테이블의 </a:t>
            </a:r>
            <a:r>
              <a:rPr lang="ko-KR" altLang="en-US" sz="2400" dirty="0" err="1" smtClean="0"/>
              <a:t>컬럼이</a:t>
            </a:r>
            <a:r>
              <a:rPr lang="ko-KR" altLang="en-US" sz="2400" dirty="0" smtClean="0"/>
              <a:t> 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67543" y="1916832"/>
            <a:ext cx="8208913" cy="4320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 smtClean="0">
                <a:latin typeface="+mj-ea"/>
                <a:ea typeface="+mj-ea"/>
              </a:rPr>
              <a:t>Attribute</a:t>
            </a:r>
            <a:r>
              <a:rPr lang="ko-KR" altLang="en-US" sz="2800" b="0" dirty="0" smtClean="0">
                <a:latin typeface="+mj-ea"/>
                <a:ea typeface="+mj-ea"/>
              </a:rPr>
              <a:t>를 테이블 관점에서 보면</a:t>
            </a:r>
            <a:r>
              <a:rPr lang="en-US" altLang="ko-KR" sz="2800" b="0" dirty="0" smtClean="0">
                <a:latin typeface="+mj-ea"/>
                <a:ea typeface="+mj-ea"/>
              </a:rPr>
              <a:t>: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00192" y="2780928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16216" y="2812837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Character</a:t>
            </a:r>
            <a:endParaRPr lang="ko-KR" alt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704052" y="3327375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04052" y="363573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04052" y="3923764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04052" y="4211796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Dex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72200" y="47971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Barker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58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Value (</a:t>
            </a:r>
            <a:r>
              <a:rPr lang="ko-KR" altLang="en-US" sz="4400" dirty="0" smtClean="0"/>
              <a:t>값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323528" y="1916832"/>
            <a:ext cx="8424935" cy="4320456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latin typeface="+mj-ea"/>
                <a:ea typeface="+mj-ea"/>
              </a:rPr>
              <a:t>Attribute(</a:t>
            </a:r>
            <a:r>
              <a:rPr lang="ko-KR" altLang="en-US" sz="2800" b="0" dirty="0" smtClean="0">
                <a:latin typeface="+mj-ea"/>
                <a:ea typeface="+mj-ea"/>
              </a:rPr>
              <a:t>속성</a:t>
            </a:r>
            <a:r>
              <a:rPr lang="en-US" altLang="ko-KR" sz="2800" b="0" dirty="0" smtClean="0">
                <a:latin typeface="+mj-ea"/>
                <a:ea typeface="+mj-ea"/>
              </a:rPr>
              <a:t>)</a:t>
            </a:r>
            <a:r>
              <a:rPr lang="ko-KR" altLang="en-US" sz="2800" b="0" dirty="0" smtClean="0">
                <a:latin typeface="+mj-ea"/>
                <a:ea typeface="+mj-ea"/>
              </a:rPr>
              <a:t>에 들어가는 구체적인 </a:t>
            </a:r>
            <a:r>
              <a:rPr lang="ko-KR" altLang="en-US" sz="2800" dirty="0" smtClean="0">
                <a:latin typeface="+mj-ea"/>
                <a:ea typeface="+mj-ea"/>
              </a:rPr>
              <a:t>숫자</a:t>
            </a:r>
            <a:r>
              <a:rPr lang="ko-KR" altLang="en-US" sz="2800" b="0" dirty="0" smtClean="0">
                <a:latin typeface="+mj-ea"/>
                <a:ea typeface="+mj-ea"/>
              </a:rPr>
              <a:t> 또는</a:t>
            </a:r>
            <a:r>
              <a:rPr lang="en-US" altLang="ko-KR" sz="2800" b="0" dirty="0" smtClean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글자</a:t>
            </a:r>
            <a:r>
              <a:rPr lang="en-US" altLang="ko-KR" sz="2800" b="0" dirty="0" smtClean="0">
                <a:latin typeface="+mj-ea"/>
                <a:ea typeface="+mj-ea"/>
              </a:rPr>
              <a:t>. </a:t>
            </a:r>
            <a:r>
              <a:rPr lang="en-US" altLang="ko-KR" sz="20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속성값이라고도 부름</a:t>
            </a:r>
            <a:r>
              <a:rPr lang="en-US" altLang="ko-KR" sz="20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sz="2800" b="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2800" b="0" dirty="0">
              <a:latin typeface="+mj-ea"/>
              <a:ea typeface="+mj-ea"/>
            </a:endParaRPr>
          </a:p>
          <a:p>
            <a:r>
              <a:rPr lang="ko-KR" altLang="en-US" sz="2800" b="0" dirty="0" smtClean="0">
                <a:latin typeface="+mj-ea"/>
                <a:ea typeface="+mj-ea"/>
              </a:rPr>
              <a:t>이론에서는 </a:t>
            </a:r>
            <a:r>
              <a:rPr lang="en-US" altLang="ko-KR" sz="2800" b="0" dirty="0" smtClean="0">
                <a:latin typeface="+mj-ea"/>
                <a:ea typeface="+mj-ea"/>
              </a:rPr>
              <a:t>Value Type </a:t>
            </a:r>
            <a:r>
              <a:rPr lang="ko-KR" altLang="en-US" sz="2800" b="0" dirty="0" smtClean="0">
                <a:latin typeface="+mj-ea"/>
                <a:ea typeface="+mj-ea"/>
              </a:rPr>
              <a:t>또한 추상화 되어있지만 실무에서는 주로</a:t>
            </a:r>
            <a:r>
              <a:rPr lang="en-US" altLang="ko-KR" sz="2800" b="0" dirty="0" smtClean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정수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latin typeface="+mj-ea"/>
                <a:ea typeface="+mj-ea"/>
              </a:rPr>
              <a:t>실수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latin typeface="+mj-ea"/>
                <a:ea typeface="+mj-ea"/>
              </a:rPr>
              <a:t>문자열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latin typeface="+mj-ea"/>
                <a:ea typeface="+mj-ea"/>
              </a:rPr>
              <a:t>날짜</a:t>
            </a:r>
            <a:r>
              <a:rPr lang="en-US" altLang="ko-KR" sz="2800" dirty="0" smtClean="0">
                <a:latin typeface="+mj-ea"/>
                <a:ea typeface="+mj-ea"/>
              </a:rPr>
              <a:t>, </a:t>
            </a:r>
            <a:r>
              <a:rPr lang="ko-KR" altLang="en-US" sz="2800" dirty="0" smtClean="0">
                <a:latin typeface="+mj-ea"/>
                <a:ea typeface="+mj-ea"/>
              </a:rPr>
              <a:t>선택지</a:t>
            </a:r>
            <a:r>
              <a:rPr lang="ko-KR" altLang="en-US" sz="2800" b="0" dirty="0" smtClean="0">
                <a:latin typeface="+mj-ea"/>
                <a:ea typeface="+mj-ea"/>
              </a:rPr>
              <a:t>중에 한가지인 경우가 대부분이다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endParaRPr lang="en-US" altLang="ko-KR" sz="2800" b="0" dirty="0" smtClean="0">
              <a:latin typeface="+mj-ea"/>
              <a:ea typeface="+mj-ea"/>
            </a:endParaRPr>
          </a:p>
          <a:p>
            <a:r>
              <a:rPr lang="ko-KR" altLang="en-US" sz="2800" b="0" dirty="0" smtClean="0">
                <a:latin typeface="+mj-ea"/>
                <a:ea typeface="+mj-ea"/>
              </a:rPr>
              <a:t>예</a:t>
            </a:r>
            <a:r>
              <a:rPr lang="en-US" altLang="ko-KR" sz="2800" b="0" dirty="0" smtClean="0">
                <a:latin typeface="+mj-ea"/>
                <a:ea typeface="+mj-ea"/>
              </a:rPr>
              <a:t>) 512, 1024.0f, “</a:t>
            </a:r>
            <a:r>
              <a:rPr lang="ko-KR" altLang="en-US" sz="2800" b="0" dirty="0" err="1" smtClean="0">
                <a:latin typeface="+mj-ea"/>
                <a:ea typeface="+mj-ea"/>
              </a:rPr>
              <a:t>이공사팔</a:t>
            </a:r>
            <a:r>
              <a:rPr lang="en-US" altLang="ko-KR" sz="2800" b="0" dirty="0" smtClean="0">
                <a:latin typeface="+mj-ea"/>
                <a:ea typeface="+mj-ea"/>
              </a:rPr>
              <a:t>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24497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공부시</a:t>
            </a:r>
            <a:r>
              <a:rPr lang="ko-KR" altLang="en-US" sz="4400" dirty="0"/>
              <a:t>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464496"/>
          </a:xfrm>
        </p:spPr>
        <p:txBody>
          <a:bodyPr>
            <a:noAutofit/>
          </a:bodyPr>
          <a:lstStyle/>
          <a:p>
            <a:r>
              <a:rPr lang="ko-KR" altLang="en-US" b="0" dirty="0" smtClean="0"/>
              <a:t>근데 이것들로 게임규칙은 어떻게 만들어</a:t>
            </a:r>
            <a:r>
              <a:rPr lang="en-US" altLang="ko-KR" b="0" dirty="0" smtClean="0"/>
              <a:t>?</a:t>
            </a:r>
          </a:p>
          <a:p>
            <a:endParaRPr lang="en-US" altLang="ko-KR" b="0" dirty="0" smtClean="0"/>
          </a:p>
          <a:p>
            <a:r>
              <a:rPr lang="ko-KR" altLang="en-US" b="0" dirty="0" smtClean="0"/>
              <a:t>따라 할 때는 이해가 되는데 스스로 할 때는 아무 생각도 안나</a:t>
            </a:r>
            <a:endParaRPr lang="en-US" altLang="ko-KR" b="0" dirty="0" smtClean="0"/>
          </a:p>
          <a:p>
            <a:endParaRPr lang="en-US" altLang="ko-KR" b="0" dirty="0" smtClean="0"/>
          </a:p>
          <a:p>
            <a:r>
              <a:rPr lang="ko-KR" altLang="en-US" b="0" dirty="0" smtClean="0"/>
              <a:t>일단 만들기 시작했지만 정리되지 않는 느낌이야</a:t>
            </a:r>
            <a:endParaRPr lang="en-US" altLang="ko-KR" b="0" dirty="0" smtClean="0"/>
          </a:p>
          <a:p>
            <a:endParaRPr lang="en-US" altLang="ko-KR" b="0" dirty="0" smtClean="0"/>
          </a:p>
          <a:p>
            <a:r>
              <a:rPr lang="ko-KR" altLang="en-US" b="0" dirty="0" smtClean="0"/>
              <a:t>버그가 자꾸 생겨나네</a:t>
            </a:r>
            <a:r>
              <a:rPr lang="en-US" altLang="ko-KR" b="0" dirty="0" smtClean="0"/>
              <a:t>…</a:t>
            </a:r>
            <a:r>
              <a:rPr lang="ko-KR" altLang="en-US" b="0" dirty="0" smtClean="0"/>
              <a:t> 내가 만들었지만 이해가 안돼</a:t>
            </a:r>
            <a:endParaRPr lang="en-US" altLang="ko-KR" b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29768"/>
            <a:ext cx="47498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Value (</a:t>
            </a:r>
            <a:r>
              <a:rPr lang="ko-KR" altLang="en-US" sz="4400" dirty="0"/>
              <a:t>값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339752" y="3930849"/>
            <a:ext cx="1368152" cy="3622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5536" y="5229200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테이블로 보자면 저 빨간 칸</a:t>
            </a:r>
            <a:r>
              <a:rPr lang="en-US" altLang="ko-KR" dirty="0" smtClean="0"/>
              <a:t>(Cell)</a:t>
            </a:r>
            <a:r>
              <a:rPr lang="ko-KR" altLang="en-US" dirty="0" smtClean="0"/>
              <a:t>에 실제로 들어가 있는 어떤 숫자나 글자가 </a:t>
            </a:r>
            <a:r>
              <a:rPr lang="en-US" altLang="ko-KR" dirty="0" smtClean="0"/>
              <a:t>Value(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ERD</a:t>
            </a:r>
            <a:r>
              <a:rPr lang="ko-KR" altLang="en-US" dirty="0" smtClean="0"/>
              <a:t>는 스키마 정보만</a:t>
            </a:r>
            <a:r>
              <a:rPr lang="en-US" altLang="ko-KR" dirty="0"/>
              <a:t> </a:t>
            </a:r>
            <a:r>
              <a:rPr lang="ko-KR" altLang="en-US" dirty="0" smtClean="0"/>
              <a:t>표현하기 때문에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관련 표기법은 없다</a:t>
            </a:r>
            <a:r>
              <a:rPr lang="en-US" altLang="ko-KR" dirty="0" smtClean="0"/>
              <a:t>.</a:t>
            </a:r>
            <a:endParaRPr lang="ko-KR" altLang="en-US" sz="2400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67543" y="1916832"/>
            <a:ext cx="8208913" cy="4320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 smtClean="0">
                <a:latin typeface="+mj-ea"/>
                <a:ea typeface="+mj-ea"/>
              </a:rPr>
              <a:t>Value</a:t>
            </a:r>
            <a:r>
              <a:rPr lang="ko-KR" altLang="en-US" sz="2800" b="0" dirty="0" smtClean="0">
                <a:latin typeface="+mj-ea"/>
                <a:ea typeface="+mj-ea"/>
              </a:rPr>
              <a:t>를 테이블 관점에서 보면</a:t>
            </a:r>
            <a:r>
              <a:rPr lang="en-US" altLang="ko-KR" sz="2800" b="0" dirty="0" smtClean="0">
                <a:latin typeface="+mj-ea"/>
                <a:ea typeface="+mj-ea"/>
              </a:rPr>
              <a:t>: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39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UID (</a:t>
            </a:r>
            <a:r>
              <a:rPr lang="ko-KR" altLang="en-US" sz="4400" dirty="0" err="1" smtClean="0"/>
              <a:t>식별</a:t>
            </a:r>
            <a:r>
              <a:rPr lang="ko-KR" altLang="en-US" sz="4400" dirty="0" err="1"/>
              <a:t>자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 </a:t>
            </a:r>
            <a:r>
              <a:rPr lang="en-US" altLang="ko-KR" sz="2800" b="0" dirty="0" smtClean="0">
                <a:latin typeface="+mj-ea"/>
                <a:ea typeface="+mj-ea"/>
              </a:rPr>
              <a:t>Instance</a:t>
            </a:r>
            <a:r>
              <a:rPr lang="ko-KR" altLang="en-US" sz="2800" b="0" dirty="0" smtClean="0">
                <a:latin typeface="+mj-ea"/>
                <a:ea typeface="+mj-ea"/>
              </a:rPr>
              <a:t> 각각을 구별시켜주는 </a:t>
            </a:r>
            <a:r>
              <a:rPr lang="en-US" altLang="ko-KR" sz="2800" b="0" dirty="0" smtClean="0">
                <a:latin typeface="+mj-ea"/>
                <a:ea typeface="+mj-ea"/>
              </a:rPr>
              <a:t>Attribute </a:t>
            </a:r>
            <a:r>
              <a:rPr lang="ko-KR" altLang="en-US" sz="2800" b="0" dirty="0" smtClean="0">
                <a:latin typeface="+mj-ea"/>
                <a:ea typeface="+mj-ea"/>
              </a:rPr>
              <a:t>한 개 또는 두 개 이상의 그룹</a:t>
            </a:r>
            <a:r>
              <a:rPr lang="en-US" altLang="ko-KR" sz="20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(=Composite UID)</a:t>
            </a:r>
            <a:endParaRPr lang="en-US" altLang="ko-KR" sz="2800" b="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2800" b="0" dirty="0">
              <a:latin typeface="+mj-ea"/>
              <a:ea typeface="+mj-ea"/>
            </a:endParaRPr>
          </a:p>
          <a:p>
            <a:r>
              <a:rPr lang="ko-KR" altLang="en-US" sz="2800" b="0" dirty="0" smtClean="0">
                <a:latin typeface="+mj-ea"/>
                <a:ea typeface="+mj-ea"/>
              </a:rPr>
              <a:t>자격이 된다면 </a:t>
            </a:r>
            <a:r>
              <a:rPr lang="ko-KR" altLang="en-US" sz="2800" dirty="0" smtClean="0">
                <a:latin typeface="+mj-ea"/>
                <a:ea typeface="+mj-ea"/>
              </a:rPr>
              <a:t>기존 </a:t>
            </a:r>
            <a:r>
              <a:rPr lang="en-US" altLang="ko-KR" sz="2800" dirty="0" smtClean="0">
                <a:latin typeface="+mj-ea"/>
                <a:ea typeface="+mj-ea"/>
              </a:rPr>
              <a:t>Attribute </a:t>
            </a:r>
            <a:r>
              <a:rPr lang="ko-KR" altLang="en-US" sz="2800" dirty="0" smtClean="0">
                <a:latin typeface="+mj-ea"/>
                <a:ea typeface="+mj-ea"/>
              </a:rPr>
              <a:t>중에서 선택</a:t>
            </a:r>
            <a:r>
              <a:rPr lang="ko-KR" altLang="en-US" sz="2800" b="0" dirty="0" smtClean="0">
                <a:latin typeface="+mj-ea"/>
                <a:ea typeface="+mj-ea"/>
              </a:rPr>
              <a:t>할 수 있는데 없거나 다른 이유로 </a:t>
            </a:r>
            <a:r>
              <a:rPr lang="ko-KR" altLang="en-US" sz="2800" b="0" dirty="0" err="1" smtClean="0">
                <a:latin typeface="+mj-ea"/>
                <a:ea typeface="+mj-ea"/>
              </a:rPr>
              <a:t>식별자를</a:t>
            </a:r>
            <a:r>
              <a:rPr lang="ko-KR" altLang="en-US" sz="2800" b="0" dirty="0" smtClean="0">
                <a:latin typeface="+mj-ea"/>
                <a:ea typeface="+mj-ea"/>
              </a:rPr>
              <a:t> 위한 </a:t>
            </a:r>
            <a:r>
              <a:rPr lang="ko-KR" altLang="en-US" sz="2800" dirty="0" smtClean="0">
                <a:latin typeface="+mj-ea"/>
                <a:ea typeface="+mj-ea"/>
              </a:rPr>
              <a:t>새로운 </a:t>
            </a:r>
            <a:r>
              <a:rPr lang="en-US" altLang="ko-KR" sz="2800" dirty="0" smtClean="0">
                <a:latin typeface="+mj-ea"/>
                <a:ea typeface="+mj-ea"/>
              </a:rPr>
              <a:t>Attribute</a:t>
            </a:r>
            <a:r>
              <a:rPr lang="ko-KR" altLang="en-US" sz="2800" b="0" dirty="0" smtClean="0">
                <a:latin typeface="+mj-ea"/>
                <a:ea typeface="+mj-ea"/>
              </a:rPr>
              <a:t>를 만들 수도 있다</a:t>
            </a:r>
            <a:r>
              <a:rPr lang="en-US" altLang="ko-KR" sz="2800" b="0" dirty="0" smtClean="0">
                <a:latin typeface="+mj-ea"/>
                <a:ea typeface="+mj-ea"/>
              </a:rPr>
              <a:t>. </a:t>
            </a:r>
            <a:r>
              <a:rPr lang="en-US" altLang="ko-KR" sz="14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이것을 인조 식별자라 부른다</a:t>
            </a:r>
            <a:r>
              <a:rPr lang="en-US" altLang="ko-KR" sz="1400" b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sz="2800" b="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endParaRPr lang="en-US" altLang="ko-KR" sz="2800" b="0" dirty="0" smtClean="0">
              <a:latin typeface="+mj-ea"/>
              <a:ea typeface="+mj-ea"/>
            </a:endParaRPr>
          </a:p>
          <a:p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와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가 </a:t>
            </a:r>
            <a:r>
              <a:rPr lang="en-US" altLang="ko-KR" sz="2800" b="0" dirty="0" smtClean="0">
                <a:latin typeface="+mj-ea"/>
              </a:rPr>
              <a:t>Relationship(</a:t>
            </a:r>
            <a:r>
              <a:rPr lang="ko-KR" altLang="en-US" sz="2800" b="0" dirty="0">
                <a:latin typeface="+mj-ea"/>
              </a:rPr>
              <a:t>관계</a:t>
            </a:r>
            <a:r>
              <a:rPr lang="en-US" altLang="ko-KR" sz="2800" b="0" dirty="0">
                <a:latin typeface="+mj-ea"/>
              </a:rPr>
              <a:t>)</a:t>
            </a:r>
            <a:r>
              <a:rPr lang="ko-KR" altLang="en-US" sz="2800" b="0" dirty="0">
                <a:latin typeface="+mj-ea"/>
              </a:rPr>
              <a:t>를 가질 </a:t>
            </a:r>
            <a:r>
              <a:rPr lang="ko-KR" altLang="en-US" sz="2800" b="0" dirty="0" smtClean="0">
                <a:latin typeface="+mj-ea"/>
              </a:rPr>
              <a:t>때 둘을 </a:t>
            </a:r>
            <a:r>
              <a:rPr lang="ko-KR" altLang="en-US" sz="2800" b="0" dirty="0" smtClean="0">
                <a:latin typeface="+mj-ea"/>
                <a:ea typeface="+mj-ea"/>
              </a:rPr>
              <a:t>연결시켜주는 가교역할을 하게 된다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  <a:endParaRPr lang="en-US" altLang="ko-KR" sz="2800" b="0" dirty="0">
              <a:latin typeface="+mj-ea"/>
              <a:ea typeface="+mj-ea"/>
            </a:endParaRPr>
          </a:p>
          <a:p>
            <a:endParaRPr lang="en-US" altLang="ko-KR" sz="2800" b="0" dirty="0" smtClean="0"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36210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UID (</a:t>
            </a:r>
            <a:r>
              <a:rPr lang="ko-KR" altLang="en-US" sz="4400" dirty="0" err="1" smtClean="0"/>
              <a:t>식별</a:t>
            </a:r>
            <a:r>
              <a:rPr lang="ko-KR" altLang="en-US" sz="4400" dirty="0" err="1"/>
              <a:t>자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013176"/>
            <a:ext cx="8208913" cy="1584176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latin typeface="+mj-ea"/>
                <a:ea typeface="+mj-ea"/>
              </a:rPr>
              <a:t>Attribute </a:t>
            </a:r>
            <a:r>
              <a:rPr lang="ko-KR" altLang="en-US" sz="2800" b="0" dirty="0" smtClean="0">
                <a:latin typeface="+mj-ea"/>
                <a:ea typeface="+mj-ea"/>
              </a:rPr>
              <a:t>중에 </a:t>
            </a:r>
            <a:r>
              <a:rPr lang="en-US" altLang="ko-KR" sz="2800" b="0" dirty="0" smtClean="0">
                <a:latin typeface="+mj-ea"/>
                <a:ea typeface="+mj-ea"/>
              </a:rPr>
              <a:t>Mandatory</a:t>
            </a:r>
            <a:r>
              <a:rPr lang="ko-KR" altLang="en-US" sz="2800" b="0" dirty="0" smtClean="0">
                <a:latin typeface="+mj-ea"/>
                <a:ea typeface="+mj-ea"/>
              </a:rPr>
              <a:t>하고 </a:t>
            </a:r>
            <a:r>
              <a:rPr lang="en-US" altLang="ko-KR" sz="2800" b="0" dirty="0" smtClean="0">
                <a:latin typeface="+mj-ea"/>
                <a:ea typeface="+mj-ea"/>
              </a:rPr>
              <a:t>Unique</a:t>
            </a:r>
            <a:r>
              <a:rPr lang="ko-KR" altLang="en-US" sz="2800" b="0" dirty="0" smtClean="0">
                <a:latin typeface="+mj-ea"/>
                <a:ea typeface="+mj-ea"/>
              </a:rPr>
              <a:t>한 특성을 지닌 것을 골라 </a:t>
            </a:r>
            <a:r>
              <a:rPr lang="en-US" altLang="ko-KR" sz="2800" b="0" dirty="0" smtClean="0">
                <a:latin typeface="+mj-ea"/>
                <a:ea typeface="+mj-ea"/>
              </a:rPr>
              <a:t>UID(</a:t>
            </a:r>
            <a:r>
              <a:rPr lang="ko-KR" altLang="en-US" sz="2800" b="0" dirty="0" err="1" smtClean="0">
                <a:latin typeface="+mj-ea"/>
                <a:ea typeface="+mj-ea"/>
              </a:rPr>
              <a:t>식별자</a:t>
            </a:r>
            <a:r>
              <a:rPr lang="en-US" altLang="ko-KR" sz="2800" b="0" dirty="0" smtClean="0">
                <a:latin typeface="+mj-ea"/>
                <a:ea typeface="+mj-ea"/>
              </a:rPr>
              <a:t>)</a:t>
            </a:r>
            <a:r>
              <a:rPr lang="ko-KR" altLang="en-US" sz="2800" b="0" dirty="0" smtClean="0">
                <a:latin typeface="+mj-ea"/>
                <a:ea typeface="+mj-ea"/>
              </a:rPr>
              <a:t>로 지정한다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108200"/>
            <a:ext cx="5778500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02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UID (</a:t>
            </a:r>
            <a:r>
              <a:rPr lang="ko-KR" altLang="en-US" sz="4400" dirty="0" err="1" smtClean="0"/>
              <a:t>식별</a:t>
            </a:r>
            <a:r>
              <a:rPr lang="ko-KR" altLang="en-US" sz="4400" dirty="0" err="1"/>
              <a:t>자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013176"/>
            <a:ext cx="8208913" cy="1440160"/>
          </a:xfrm>
        </p:spPr>
        <p:txBody>
          <a:bodyPr>
            <a:noAutofit/>
          </a:bodyPr>
          <a:lstStyle/>
          <a:p>
            <a:r>
              <a:rPr lang="en-US" altLang="ko-KR" sz="2000" b="0" dirty="0" smtClean="0">
                <a:latin typeface="+mj-ea"/>
                <a:ea typeface="+mj-ea"/>
              </a:rPr>
              <a:t>User</a:t>
            </a:r>
            <a:r>
              <a:rPr lang="ko-KR" altLang="en-US" sz="2000" b="0" dirty="0" smtClean="0">
                <a:latin typeface="+mj-ea"/>
                <a:ea typeface="+mj-ea"/>
              </a:rPr>
              <a:t>의 </a:t>
            </a:r>
            <a:r>
              <a:rPr lang="en-US" altLang="ko-KR" sz="2000" b="0" dirty="0" smtClean="0">
                <a:latin typeface="+mj-ea"/>
                <a:ea typeface="+mj-ea"/>
              </a:rPr>
              <a:t>Entity Instance</a:t>
            </a:r>
            <a:r>
              <a:rPr lang="ko-KR" altLang="en-US" sz="2000" b="0" dirty="0" smtClean="0">
                <a:latin typeface="+mj-ea"/>
                <a:ea typeface="+mj-ea"/>
              </a:rPr>
              <a:t>를 각각 구별시켜주는 </a:t>
            </a:r>
            <a:r>
              <a:rPr lang="ko-KR" altLang="en-US" sz="2000" b="0" dirty="0" err="1" smtClean="0">
                <a:latin typeface="+mj-ea"/>
                <a:ea typeface="+mj-ea"/>
              </a:rPr>
              <a:t>식별자를</a:t>
            </a:r>
            <a:r>
              <a:rPr lang="ko-KR" altLang="en-US" sz="2000" b="0" dirty="0" smtClean="0">
                <a:latin typeface="+mj-ea"/>
                <a:ea typeface="+mj-ea"/>
              </a:rPr>
              <a:t> 기존 </a:t>
            </a:r>
            <a:r>
              <a:rPr lang="en-US" altLang="ko-KR" sz="2000" b="0" dirty="0" smtClean="0">
                <a:latin typeface="+mj-ea"/>
                <a:ea typeface="+mj-ea"/>
              </a:rPr>
              <a:t>Attribute </a:t>
            </a:r>
            <a:r>
              <a:rPr lang="ko-KR" altLang="en-US" sz="2000" b="0" dirty="0" smtClean="0">
                <a:latin typeface="+mj-ea"/>
                <a:ea typeface="+mj-ea"/>
              </a:rPr>
              <a:t>중에서 고르려고 하는데</a:t>
            </a:r>
            <a:r>
              <a:rPr lang="en-US" altLang="ko-KR" sz="2000" b="0" dirty="0" smtClean="0">
                <a:latin typeface="+mj-ea"/>
                <a:ea typeface="+mj-ea"/>
              </a:rPr>
              <a:t>… </a:t>
            </a:r>
            <a:r>
              <a:rPr lang="ko-KR" altLang="en-US" sz="2000" b="0" dirty="0" smtClean="0">
                <a:latin typeface="+mj-ea"/>
                <a:ea typeface="+mj-ea"/>
              </a:rPr>
              <a:t>이름은</a:t>
            </a:r>
            <a:r>
              <a:rPr lang="en-US" altLang="ko-KR" sz="2000" b="0" dirty="0" smtClean="0">
                <a:latin typeface="+mj-ea"/>
                <a:ea typeface="+mj-ea"/>
              </a:rPr>
              <a:t> </a:t>
            </a:r>
            <a:r>
              <a:rPr lang="ko-KR" altLang="en-US" sz="2000" b="0" dirty="0" smtClean="0">
                <a:latin typeface="+mj-ea"/>
                <a:ea typeface="+mj-ea"/>
              </a:rPr>
              <a:t>중복될 수 있고 </a:t>
            </a:r>
            <a:r>
              <a:rPr lang="ko-KR" altLang="en-US" sz="2000" b="0" dirty="0" err="1" smtClean="0">
                <a:latin typeface="+mj-ea"/>
                <a:ea typeface="+mj-ea"/>
              </a:rPr>
              <a:t>주민등록번호은</a:t>
            </a:r>
            <a:r>
              <a:rPr lang="en-US" altLang="ko-KR" sz="2000" b="0" dirty="0" smtClean="0">
                <a:latin typeface="+mj-ea"/>
                <a:ea typeface="+mj-ea"/>
              </a:rPr>
              <a:t> </a:t>
            </a:r>
            <a:r>
              <a:rPr lang="ko-KR" altLang="en-US" sz="2000" b="0" dirty="0" smtClean="0">
                <a:latin typeface="+mj-ea"/>
                <a:ea typeface="+mj-ea"/>
              </a:rPr>
              <a:t>밖으로 공개될 수 없는 보안에 민감한 정보이고 전화번호는 없는 사람도 있고 자주 바뀔 수 있기 때문에 부적합하다</a:t>
            </a:r>
            <a:r>
              <a:rPr lang="en-US" altLang="ko-KR" sz="2000" b="0" dirty="0" smtClean="0">
                <a:latin typeface="+mj-ea"/>
                <a:ea typeface="+mj-ea"/>
              </a:rPr>
              <a:t>.</a:t>
            </a:r>
            <a:endParaRPr lang="en-US" altLang="ko-KR" b="0" dirty="0" smtClean="0">
              <a:latin typeface="+mj-ea"/>
              <a:ea typeface="+mj-e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108200"/>
            <a:ext cx="5778500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108200"/>
            <a:ext cx="5778500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UID (</a:t>
            </a:r>
            <a:r>
              <a:rPr lang="ko-KR" altLang="en-US" sz="4400" dirty="0" err="1" smtClean="0"/>
              <a:t>식별</a:t>
            </a:r>
            <a:r>
              <a:rPr lang="ko-KR" altLang="en-US" sz="4400" dirty="0" err="1"/>
              <a:t>자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013176"/>
            <a:ext cx="8208913" cy="1584176"/>
          </a:xfrm>
        </p:spPr>
        <p:txBody>
          <a:bodyPr>
            <a:noAutofit/>
          </a:bodyPr>
          <a:lstStyle/>
          <a:p>
            <a:r>
              <a:rPr lang="ko-KR" altLang="en-US" sz="2000" b="0" dirty="0" err="1" smtClean="0">
                <a:latin typeface="+mj-ea"/>
                <a:ea typeface="+mj-ea"/>
              </a:rPr>
              <a:t>식별자는</a:t>
            </a:r>
            <a:r>
              <a:rPr lang="ko-KR" altLang="en-US" sz="2000" b="0" dirty="0" smtClean="0">
                <a:latin typeface="+mj-ea"/>
                <a:ea typeface="+mj-ea"/>
              </a:rPr>
              <a:t> </a:t>
            </a:r>
            <a:r>
              <a:rPr lang="en-US" altLang="ko-KR" sz="2000" b="0" dirty="0" smtClean="0">
                <a:latin typeface="+mj-ea"/>
                <a:ea typeface="+mj-ea"/>
              </a:rPr>
              <a:t>2</a:t>
            </a:r>
            <a:r>
              <a:rPr lang="ko-KR" altLang="en-US" sz="2000" b="0" dirty="0" smtClean="0">
                <a:latin typeface="+mj-ea"/>
                <a:ea typeface="+mj-ea"/>
              </a:rPr>
              <a:t>개의 이상의 </a:t>
            </a:r>
            <a:r>
              <a:rPr lang="en-US" altLang="ko-KR" sz="2000" b="0" dirty="0" smtClean="0">
                <a:latin typeface="+mj-ea"/>
                <a:ea typeface="+mj-ea"/>
              </a:rPr>
              <a:t>Attribute</a:t>
            </a:r>
            <a:r>
              <a:rPr lang="ko-KR" altLang="en-US" sz="2000" b="0" dirty="0" smtClean="0">
                <a:latin typeface="+mj-ea"/>
                <a:ea typeface="+mj-ea"/>
              </a:rPr>
              <a:t>를 묶어서도 지정할 수가 있는데</a:t>
            </a:r>
            <a:endParaRPr lang="en-US" altLang="ko-KR" sz="2000" b="0" dirty="0" smtClean="0">
              <a:latin typeface="+mj-ea"/>
              <a:ea typeface="+mj-ea"/>
            </a:endParaRPr>
          </a:p>
          <a:p>
            <a:r>
              <a:rPr lang="ko-KR" altLang="en-US" sz="2000" b="0" dirty="0" smtClean="0">
                <a:latin typeface="+mj-ea"/>
                <a:ea typeface="+mj-ea"/>
              </a:rPr>
              <a:t>이름과 주민등록번호를 묶어서 </a:t>
            </a:r>
            <a:r>
              <a:rPr lang="ko-KR" altLang="en-US" sz="2000" b="0" dirty="0" err="1" smtClean="0">
                <a:latin typeface="+mj-ea"/>
                <a:ea typeface="+mj-ea"/>
              </a:rPr>
              <a:t>식별자로</a:t>
            </a:r>
            <a:r>
              <a:rPr lang="ko-KR" altLang="en-US" sz="2000" b="0" dirty="0" smtClean="0">
                <a:latin typeface="+mj-ea"/>
                <a:ea typeface="+mj-ea"/>
              </a:rPr>
              <a:t> 지정하면 식별자의 조건은 </a:t>
            </a:r>
            <a:r>
              <a:rPr lang="en-US" altLang="ko-KR" sz="2000" b="0" dirty="0" smtClean="0">
                <a:latin typeface="+mj-ea"/>
                <a:ea typeface="+mj-ea"/>
              </a:rPr>
              <a:t>(Mandatory, Unique) </a:t>
            </a:r>
            <a:r>
              <a:rPr lang="ko-KR" altLang="en-US" sz="2000" b="0" dirty="0" smtClean="0">
                <a:latin typeface="+mj-ea"/>
                <a:ea typeface="+mj-ea"/>
              </a:rPr>
              <a:t>만족시키지만 식별자의 길이가 무거워져 실무에 맞지 않는다</a:t>
            </a:r>
            <a:r>
              <a:rPr lang="en-US" altLang="ko-KR" sz="2000" b="0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78500" y="3012192"/>
            <a:ext cx="2717636" cy="1656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108200"/>
            <a:ext cx="5778500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UID (</a:t>
            </a:r>
            <a:r>
              <a:rPr lang="ko-KR" altLang="en-US" sz="4400" dirty="0" err="1" smtClean="0"/>
              <a:t>식별</a:t>
            </a:r>
            <a:r>
              <a:rPr lang="ko-KR" altLang="en-US" sz="4400" dirty="0" err="1"/>
              <a:t>자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5013176"/>
            <a:ext cx="8208913" cy="1584176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그래서 실무에서는 </a:t>
            </a:r>
            <a:r>
              <a:rPr lang="ko-KR" altLang="en-US" sz="2800" b="0" dirty="0" err="1" smtClean="0">
                <a:latin typeface="+mj-ea"/>
                <a:ea typeface="+mj-ea"/>
              </a:rPr>
              <a:t>여러가지</a:t>
            </a:r>
            <a:r>
              <a:rPr lang="ko-KR" altLang="en-US" sz="2800" b="0" dirty="0" smtClean="0">
                <a:latin typeface="+mj-ea"/>
                <a:ea typeface="+mj-ea"/>
              </a:rPr>
              <a:t> 이유로 </a:t>
            </a:r>
            <a:r>
              <a:rPr lang="ko-KR" altLang="en-US" sz="2800" dirty="0" err="1" smtClean="0">
                <a:latin typeface="+mj-ea"/>
                <a:ea typeface="+mj-ea"/>
              </a:rPr>
              <a:t>인조식별자</a:t>
            </a:r>
            <a:r>
              <a:rPr lang="ko-KR" altLang="en-US" sz="2800" b="0" dirty="0" err="1" smtClean="0">
                <a:latin typeface="+mj-ea"/>
                <a:ea typeface="+mj-ea"/>
              </a:rPr>
              <a:t>를</a:t>
            </a:r>
            <a:r>
              <a:rPr lang="ko-KR" altLang="en-US" sz="2800" b="0" dirty="0" smtClean="0">
                <a:latin typeface="+mj-ea"/>
                <a:ea typeface="+mj-ea"/>
              </a:rPr>
              <a:t> 만들어서 사용하는 경우가 많다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290192" y="2996952"/>
            <a:ext cx="769640" cy="1656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23" y="2564904"/>
            <a:ext cx="80105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UID (</a:t>
            </a:r>
            <a:r>
              <a:rPr lang="ko-KR" altLang="en-US" sz="4400" dirty="0" err="1" smtClean="0"/>
              <a:t>식별</a:t>
            </a:r>
            <a:r>
              <a:rPr lang="ko-KR" altLang="en-US" sz="4400" dirty="0" err="1"/>
              <a:t>자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576064"/>
          </a:xfrm>
        </p:spPr>
        <p:txBody>
          <a:bodyPr>
            <a:noAutofit/>
          </a:bodyPr>
          <a:lstStyle/>
          <a:p>
            <a:r>
              <a:rPr lang="ko-KR" altLang="en-US" sz="2800" b="0" dirty="0" err="1" smtClean="0">
                <a:latin typeface="+mj-ea"/>
                <a:ea typeface="+mj-ea"/>
              </a:rPr>
              <a:t>트위터를</a:t>
            </a:r>
            <a:r>
              <a:rPr lang="ko-KR" altLang="en-US" sz="2800" b="0" dirty="0" smtClean="0">
                <a:latin typeface="+mj-ea"/>
                <a:ea typeface="+mj-ea"/>
              </a:rPr>
              <a:t> </a:t>
            </a:r>
            <a:r>
              <a:rPr lang="ko-KR" altLang="en-US" sz="2800" b="0" dirty="0" err="1" smtClean="0">
                <a:latin typeface="+mj-ea"/>
                <a:ea typeface="+mj-ea"/>
              </a:rPr>
              <a:t>모델링해본다면</a:t>
            </a:r>
            <a:endParaRPr lang="en-US" altLang="ko-KR" sz="2800" b="0" dirty="0" smtClean="0"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7543" y="5445224"/>
            <a:ext cx="8208913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 err="1" smtClean="0">
                <a:latin typeface="+mj-ea"/>
                <a:ea typeface="+mj-ea"/>
              </a:rPr>
              <a:t>트윗</a:t>
            </a:r>
            <a:r>
              <a:rPr lang="ko-KR" altLang="en-US" b="0" dirty="0" smtClean="0">
                <a:latin typeface="+mj-ea"/>
                <a:ea typeface="+mj-ea"/>
              </a:rPr>
              <a:t> 하나하나를 구별시켜주는 숫자 값이 있다</a:t>
            </a:r>
            <a:r>
              <a:rPr lang="en-US" altLang="ko-KR" b="0" dirty="0" smtClean="0">
                <a:latin typeface="+mj-ea"/>
                <a:ea typeface="+mj-ea"/>
              </a:rPr>
              <a:t>.</a:t>
            </a:r>
          </a:p>
          <a:p>
            <a:r>
              <a:rPr lang="ko-KR" altLang="en-US" b="0" dirty="0" smtClean="0">
                <a:latin typeface="+mj-ea"/>
                <a:ea typeface="+mj-ea"/>
              </a:rPr>
              <a:t>이것이 바로 </a:t>
            </a:r>
            <a:r>
              <a:rPr lang="en-US" altLang="ko-KR" b="0" dirty="0" smtClean="0">
                <a:latin typeface="+mj-ea"/>
                <a:ea typeface="+mj-ea"/>
              </a:rPr>
              <a:t>UID (</a:t>
            </a:r>
            <a:r>
              <a:rPr lang="ko-KR" altLang="en-US" b="0" dirty="0" err="1" smtClean="0">
                <a:latin typeface="+mj-ea"/>
                <a:ea typeface="+mj-ea"/>
              </a:rPr>
              <a:t>식별자</a:t>
            </a:r>
            <a:r>
              <a:rPr lang="en-US" altLang="ko-KR" b="0" dirty="0" smtClean="0">
                <a:latin typeface="+mj-ea"/>
                <a:ea typeface="+mj-ea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41464" y="2997716"/>
            <a:ext cx="1656184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UID (</a:t>
            </a:r>
            <a:r>
              <a:rPr lang="ko-KR" altLang="en-US" sz="4400" dirty="0" err="1" smtClean="0"/>
              <a:t>식별자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592076" y="2924944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08100" y="295685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576064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latin typeface="+mj-ea"/>
                <a:ea typeface="+mj-ea"/>
              </a:rPr>
              <a:t>UID</a:t>
            </a:r>
            <a:r>
              <a:rPr lang="ko-KR" altLang="en-US" sz="2800" b="0" dirty="0" smtClean="0">
                <a:latin typeface="+mj-ea"/>
                <a:ea typeface="+mj-ea"/>
              </a:rPr>
              <a:t>의 </a:t>
            </a:r>
            <a:r>
              <a:rPr lang="en-US" altLang="ko-KR" sz="2800" b="0" dirty="0" smtClean="0">
                <a:latin typeface="+mj-ea"/>
                <a:ea typeface="+mj-ea"/>
              </a:rPr>
              <a:t>Barker </a:t>
            </a:r>
            <a:r>
              <a:rPr lang="ko-KR" altLang="en-US" sz="2800" b="0" dirty="0" smtClean="0">
                <a:latin typeface="+mj-ea"/>
                <a:ea typeface="+mj-ea"/>
              </a:rPr>
              <a:t>표기법</a:t>
            </a:r>
            <a:r>
              <a:rPr lang="en-US" altLang="ko-KR" sz="2800" b="0" dirty="0" smtClean="0">
                <a:latin typeface="+mj-ea"/>
                <a:ea typeface="+mj-ea"/>
              </a:rPr>
              <a:t>: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537495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dirty="0" err="1" smtClean="0"/>
              <a:t>식별자로</a:t>
            </a:r>
            <a:r>
              <a:rPr lang="ko-KR" altLang="en-US" sz="2400" dirty="0" smtClean="0"/>
              <a:t> 선택한 </a:t>
            </a:r>
            <a:r>
              <a:rPr lang="en-US" altLang="ko-KR" sz="2400" dirty="0" smtClean="0"/>
              <a:t>Attribute </a:t>
            </a:r>
            <a:r>
              <a:rPr lang="ko-KR" altLang="en-US" sz="2400" dirty="0" smtClean="0"/>
              <a:t>이름 앞에 </a:t>
            </a:r>
            <a:r>
              <a:rPr lang="en-US" altLang="ko-KR" sz="2400" dirty="0" smtClean="0"/>
              <a:t>#</a:t>
            </a:r>
            <a:r>
              <a:rPr lang="ko-KR" altLang="en-US" sz="2400" dirty="0" smtClean="0"/>
              <a:t>을 붙여준다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808100" y="347139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 ID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95936" y="3779748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95936" y="406778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771558" y="3471391"/>
            <a:ext cx="1764734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3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58348"/>
            <a:ext cx="54991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UID (</a:t>
            </a:r>
            <a:r>
              <a:rPr lang="ko-KR" altLang="en-US" sz="4400" dirty="0" err="1"/>
              <a:t>식별자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3581400"/>
            <a:ext cx="1102568" cy="1356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5536" y="5343599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dirty="0" err="1" smtClean="0"/>
              <a:t>컬럼명</a:t>
            </a:r>
            <a:r>
              <a:rPr lang="ko-KR" altLang="en-US" sz="2400" dirty="0" smtClean="0"/>
              <a:t> 앞에 </a:t>
            </a:r>
            <a:r>
              <a:rPr lang="en-US" altLang="ko-KR" sz="2400" dirty="0" smtClean="0"/>
              <a:t>#</a:t>
            </a:r>
            <a:r>
              <a:rPr lang="ko-KR" altLang="en-US" sz="2400" dirty="0" smtClean="0"/>
              <a:t>을 붙여준다</a:t>
            </a:r>
            <a:r>
              <a:rPr lang="en-US" altLang="ko-KR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400" dirty="0" err="1" smtClean="0"/>
              <a:t>인조식별자를</a:t>
            </a:r>
            <a:r>
              <a:rPr lang="ko-KR" altLang="en-US" sz="2400" dirty="0" smtClean="0"/>
              <a:t> 만들기로 했으면 새로운 </a:t>
            </a:r>
            <a:r>
              <a:rPr lang="ko-KR" altLang="en-US" sz="2400" dirty="0" err="1" smtClean="0"/>
              <a:t>컬럼을</a:t>
            </a:r>
            <a:r>
              <a:rPr lang="ko-KR" altLang="en-US" sz="2400" dirty="0" smtClean="0"/>
              <a:t> 생성한다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67543" y="1916832"/>
            <a:ext cx="8208913" cy="4320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 smtClean="0">
                <a:latin typeface="+mj-ea"/>
                <a:ea typeface="+mj-ea"/>
              </a:rPr>
              <a:t>UID</a:t>
            </a:r>
            <a:r>
              <a:rPr lang="ko-KR" altLang="en-US" sz="2800" b="0" dirty="0" smtClean="0">
                <a:latin typeface="+mj-ea"/>
                <a:ea typeface="+mj-ea"/>
              </a:rPr>
              <a:t>를 테이블 관점에서 보면</a:t>
            </a:r>
            <a:r>
              <a:rPr lang="en-US" altLang="ko-KR" sz="2800" b="0" dirty="0" smtClean="0">
                <a:latin typeface="+mj-ea"/>
                <a:ea typeface="+mj-ea"/>
              </a:rPr>
              <a:t>: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300192" y="2780928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16216" y="2812837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04052" y="3327375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4052" y="363573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04052" y="3923764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72200" y="47971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Barker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68546" y="3327375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2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Attribute (</a:t>
            </a:r>
            <a:r>
              <a:rPr lang="ko-KR" altLang="en-US" sz="4400" dirty="0"/>
              <a:t>속성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데이터 모델링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425631" cy="4392488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5800" dirty="0" smtClean="0"/>
              <a:t>Attribute </a:t>
            </a:r>
            <a:r>
              <a:rPr lang="ko-KR" altLang="en-US" sz="5800" dirty="0" smtClean="0"/>
              <a:t>상세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</a:rPr>
              <a:t>추가적으로 더 생각해줘야 하는 것들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altLang="ko-KR" sz="58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sz="2800" dirty="0" smtClean="0"/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UID</a:t>
            </a:r>
          </a:p>
          <a:p>
            <a:pPr lvl="1"/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이 속성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은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75000"/>
                  </a:schemeClr>
                </a:solidFill>
              </a:rPr>
              <a:t>식별자인가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Mandatory or Optional</a:t>
            </a:r>
          </a:p>
          <a:p>
            <a:pPr lvl="1"/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Instance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를 생성할 때 이 속성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은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반드시 지정해줘야 하나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생략해도 되나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Unique</a:t>
            </a:r>
          </a:p>
          <a:p>
            <a:pPr lvl="1"/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이 속성은 중복되는 값이 존재할 수 있는가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없는가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Value Type</a:t>
            </a:r>
          </a:p>
          <a:p>
            <a:pPr lvl="1"/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이 속성의 </a:t>
            </a:r>
            <a:r>
              <a:rPr lang="ko-KR" altLang="en-US" sz="2800" dirty="0" err="1" smtClean="0">
                <a:solidFill>
                  <a:schemeClr val="bg1">
                    <a:lumMod val="75000"/>
                  </a:schemeClr>
                </a:solidFill>
              </a:rPr>
              <a:t>데이터형은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무엇인가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 (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정수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실수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문자열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날짜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선택지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Value Range</a:t>
            </a:r>
          </a:p>
          <a:p>
            <a:pPr lvl="1"/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이 속성이 가질 수 있는 값의 범위는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Null or Default Value</a:t>
            </a:r>
          </a:p>
          <a:p>
            <a:pPr lvl="1"/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Optional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인 경우 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Null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로 넣을 것이냐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</a:rPr>
              <a:t> 기본값을 넣을 것이냐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답답해서 질문하</a:t>
            </a:r>
            <a:r>
              <a:rPr lang="ko-KR" altLang="en-US" sz="4400" dirty="0"/>
              <a:t>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52621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22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4320456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와 </a:t>
            </a:r>
            <a:r>
              <a:rPr lang="en-US" altLang="ko-KR" sz="2800" b="0" dirty="0" smtClean="0">
                <a:latin typeface="+mj-ea"/>
                <a:ea typeface="+mj-ea"/>
              </a:rPr>
              <a:t>Entity </a:t>
            </a:r>
            <a:r>
              <a:rPr lang="ko-KR" altLang="en-US" sz="2800" b="0" dirty="0" smtClean="0">
                <a:latin typeface="+mj-ea"/>
                <a:ea typeface="+mj-ea"/>
              </a:rPr>
              <a:t>사이의 관계를 나타낸다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endParaRPr lang="en-US" altLang="ko-KR" sz="2800" b="0" dirty="0">
              <a:latin typeface="+mj-ea"/>
              <a:ea typeface="+mj-ea"/>
            </a:endParaRPr>
          </a:p>
          <a:p>
            <a:r>
              <a:rPr lang="ko-KR" altLang="en-US" sz="2800" b="0" dirty="0" smtClean="0">
                <a:latin typeface="+mj-ea"/>
                <a:ea typeface="+mj-ea"/>
              </a:rPr>
              <a:t>관계란 특</a:t>
            </a:r>
            <a:r>
              <a:rPr lang="ko-KR" altLang="en-US" sz="2800" b="0" dirty="0">
                <a:latin typeface="+mj-ea"/>
                <a:ea typeface="+mj-ea"/>
              </a:rPr>
              <a:t>정</a:t>
            </a:r>
            <a:r>
              <a:rPr lang="ko-KR" altLang="en-US" sz="2800" b="0" dirty="0" smtClean="0">
                <a:latin typeface="+mj-ea"/>
                <a:ea typeface="+mj-ea"/>
              </a:rPr>
              <a:t>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가 다른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에게 어떤 행위를 함으로써 형성된다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endParaRPr lang="en-US" altLang="ko-KR" sz="2800" b="0" dirty="0" smtClean="0">
              <a:latin typeface="+mj-ea"/>
            </a:endParaRPr>
          </a:p>
          <a:p>
            <a:r>
              <a:rPr lang="ko-KR" altLang="en-US" sz="2800" b="0" dirty="0" smtClean="0">
                <a:latin typeface="+mj-ea"/>
              </a:rPr>
              <a:t>기획서에서 </a:t>
            </a:r>
            <a:r>
              <a:rPr lang="ko-KR" altLang="en-US" sz="2800" b="0" dirty="0">
                <a:latin typeface="+mj-ea"/>
              </a:rPr>
              <a:t>주로 </a:t>
            </a:r>
            <a:r>
              <a:rPr lang="ko-KR" altLang="en-US" sz="2800" dirty="0">
                <a:solidFill>
                  <a:srgbClr val="FF0000"/>
                </a:solidFill>
                <a:latin typeface="+mj-ea"/>
              </a:rPr>
              <a:t>동사</a:t>
            </a:r>
            <a:r>
              <a:rPr lang="ko-KR" altLang="en-US" sz="2800" b="0" dirty="0">
                <a:solidFill>
                  <a:schemeClr val="tx1"/>
                </a:solidFill>
                <a:latin typeface="+mj-ea"/>
              </a:rPr>
              <a:t>로 </a:t>
            </a:r>
            <a:r>
              <a:rPr lang="ko-KR" altLang="en-US" sz="2800" b="0" dirty="0" smtClean="0">
                <a:solidFill>
                  <a:schemeClr val="tx1"/>
                </a:solidFill>
                <a:latin typeface="+mj-ea"/>
              </a:rPr>
              <a:t>등</a:t>
            </a:r>
            <a:r>
              <a:rPr lang="ko-KR" altLang="en-US" sz="2800" b="0" dirty="0">
                <a:solidFill>
                  <a:schemeClr val="tx1"/>
                </a:solidFill>
                <a:latin typeface="+mj-ea"/>
              </a:rPr>
              <a:t>장</a:t>
            </a:r>
            <a:endParaRPr lang="en-US" altLang="ko-KR" sz="2800" b="0" dirty="0" smtClean="0">
              <a:solidFill>
                <a:schemeClr val="tx1"/>
              </a:solidFill>
              <a:latin typeface="+mj-ea"/>
            </a:endParaRPr>
          </a:p>
          <a:p>
            <a:endParaRPr lang="en-US" altLang="ko-KR" sz="2800" b="0" dirty="0">
              <a:latin typeface="+mj-ea"/>
              <a:ea typeface="+mj-ea"/>
            </a:endParaRPr>
          </a:p>
          <a:p>
            <a:r>
              <a:rPr lang="ko-KR" altLang="en-US" sz="2800" b="0" dirty="0" smtClean="0">
                <a:latin typeface="+mj-ea"/>
                <a:ea typeface="+mj-ea"/>
              </a:rPr>
              <a:t>예</a:t>
            </a:r>
            <a:r>
              <a:rPr lang="en-US" altLang="ko-KR" sz="2800" b="0" dirty="0" smtClean="0">
                <a:latin typeface="+mj-ea"/>
                <a:ea typeface="+mj-ea"/>
              </a:rPr>
              <a:t>) </a:t>
            </a:r>
            <a:r>
              <a:rPr lang="ko-KR" altLang="en-US" sz="2800" b="0" dirty="0" smtClean="0">
                <a:latin typeface="+mj-ea"/>
                <a:ea typeface="+mj-ea"/>
              </a:rPr>
              <a:t>소유한다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소유되어진다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포함한다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포함되어진다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등록한다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주문 받는다</a:t>
            </a:r>
            <a:r>
              <a:rPr lang="en-US" altLang="ko-KR" sz="2800" b="0" dirty="0" smtClean="0">
                <a:latin typeface="+mj-ea"/>
                <a:ea typeface="+mj-ea"/>
              </a:rPr>
              <a:t>, </a:t>
            </a:r>
            <a:r>
              <a:rPr lang="ko-KR" altLang="en-US" sz="2800" b="0" dirty="0" smtClean="0">
                <a:latin typeface="+mj-ea"/>
                <a:ea typeface="+mj-ea"/>
              </a:rPr>
              <a:t>출고한다</a:t>
            </a:r>
            <a:endParaRPr lang="en-US" altLang="ko-KR" sz="2800" b="0" dirty="0" smtClean="0"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4022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7840490" cy="576064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관계차수</a:t>
            </a:r>
            <a:r>
              <a:rPr lang="en-US" altLang="ko-KR" sz="2800" b="0" dirty="0" smtClean="0">
                <a:latin typeface="+mj-ea"/>
                <a:ea typeface="+mj-ea"/>
              </a:rPr>
              <a:t>(Cardinality)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266201" y="4172247"/>
            <a:ext cx="572779" cy="131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4005790" y="3563019"/>
            <a:ext cx="860809" cy="61285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4005790" y="4173189"/>
            <a:ext cx="860810" cy="268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05790" y="4175873"/>
            <a:ext cx="860810" cy="60023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7098850" y="3551500"/>
            <a:ext cx="860809" cy="61285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7098850" y="4161670"/>
            <a:ext cx="860810" cy="268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098850" y="4164354"/>
            <a:ext cx="860810" cy="60023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7098849" y="3551500"/>
            <a:ext cx="860810" cy="120677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7098849" y="4161670"/>
            <a:ext cx="860811" cy="5966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098849" y="4758278"/>
            <a:ext cx="860811" cy="631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098848" y="3545190"/>
            <a:ext cx="860811" cy="631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098848" y="3545190"/>
            <a:ext cx="860812" cy="61648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098848" y="3545190"/>
            <a:ext cx="860812" cy="121939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693422" y="3853430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838980" y="3891692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3433011" y="3891691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4866599" y="3265110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4866600" y="3891690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866600" y="4518214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526071" y="3251235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6526069" y="3891689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521917" y="4519579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7959661" y="3212976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959659" y="3853430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7955507" y="4481320"/>
            <a:ext cx="572779" cy="572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내용 개체 틀 2"/>
          <p:cNvSpPr txBox="1">
            <a:spLocks/>
          </p:cNvSpPr>
          <p:nvPr/>
        </p:nvSpPr>
        <p:spPr>
          <a:xfrm>
            <a:off x="539552" y="5229200"/>
            <a:ext cx="2007841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smtClean="0">
                <a:latin typeface="+mj-ea"/>
                <a:ea typeface="+mj-ea"/>
              </a:rPr>
              <a:t>1:1</a:t>
            </a:r>
          </a:p>
          <a:p>
            <a:pPr marL="0" indent="0" algn="ctr"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일대일 관계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3428255" y="5229200"/>
            <a:ext cx="2007841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smtClean="0">
                <a:latin typeface="+mj-ea"/>
                <a:ea typeface="+mj-ea"/>
              </a:rPr>
              <a:t>1:M</a:t>
            </a:r>
          </a:p>
          <a:p>
            <a:pPr marL="0" indent="0" algn="ctr"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일대다 관계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69" name="내용 개체 틀 2"/>
          <p:cNvSpPr txBox="1">
            <a:spLocks/>
          </p:cNvSpPr>
          <p:nvPr/>
        </p:nvSpPr>
        <p:spPr>
          <a:xfrm>
            <a:off x="6596607" y="5229200"/>
            <a:ext cx="2007841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+mj-ea"/>
                <a:ea typeface="+mj-ea"/>
              </a:rPr>
              <a:t>M</a:t>
            </a:r>
            <a:r>
              <a:rPr lang="en-US" altLang="ko-KR" sz="1800" dirty="0" smtClean="0">
                <a:latin typeface="+mj-ea"/>
                <a:ea typeface="+mj-ea"/>
              </a:rPr>
              <a:t>:M</a:t>
            </a:r>
          </a:p>
          <a:p>
            <a:pPr marL="0" indent="0" algn="ctr">
              <a:buNone/>
            </a:pPr>
            <a:r>
              <a:rPr lang="ko-KR" altLang="en-US" sz="1800" dirty="0" err="1" smtClean="0">
                <a:latin typeface="+mj-ea"/>
                <a:ea typeface="+mj-ea"/>
              </a:rPr>
              <a:t>다대다</a:t>
            </a:r>
            <a:r>
              <a:rPr lang="ko-KR" altLang="en-US" sz="1800" dirty="0" smtClean="0">
                <a:latin typeface="+mj-ea"/>
                <a:ea typeface="+mj-ea"/>
              </a:rPr>
              <a:t> 관계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11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7840490" cy="576064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관계차수</a:t>
            </a:r>
            <a:r>
              <a:rPr lang="en-US" altLang="ko-KR" sz="2800" b="0" dirty="0" smtClean="0">
                <a:latin typeface="+mj-ea"/>
                <a:ea typeface="+mj-ea"/>
              </a:rPr>
              <a:t>(Cardinality)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266201" y="4172247"/>
            <a:ext cx="572779" cy="131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4005790" y="3563019"/>
            <a:ext cx="860809" cy="61285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4005790" y="4173189"/>
            <a:ext cx="860810" cy="268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05790" y="4175873"/>
            <a:ext cx="860810" cy="60023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7098850" y="3551500"/>
            <a:ext cx="860809" cy="61285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7098850" y="4161670"/>
            <a:ext cx="860810" cy="268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098850" y="4164354"/>
            <a:ext cx="860810" cy="60023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7098849" y="3551500"/>
            <a:ext cx="860810" cy="120677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7098849" y="4161670"/>
            <a:ext cx="860811" cy="59660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098849" y="4758278"/>
            <a:ext cx="860811" cy="631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098848" y="3545190"/>
            <a:ext cx="860811" cy="631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098848" y="3545190"/>
            <a:ext cx="860812" cy="61648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098848" y="3545190"/>
            <a:ext cx="860812" cy="121939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693422" y="3853430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838980" y="3891692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3433011" y="3891691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4866599" y="3265110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4866600" y="3891690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866600" y="4518214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6526071" y="3251235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6526069" y="3891689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521917" y="4519579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7959661" y="3212976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959659" y="3853430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7955507" y="4481320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내용 개체 틀 2"/>
          <p:cNvSpPr txBox="1">
            <a:spLocks/>
          </p:cNvSpPr>
          <p:nvPr/>
        </p:nvSpPr>
        <p:spPr>
          <a:xfrm>
            <a:off x="539552" y="5229200"/>
            <a:ext cx="2007841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smtClean="0">
                <a:latin typeface="+mj-ea"/>
                <a:ea typeface="+mj-ea"/>
              </a:rPr>
              <a:t>1:1</a:t>
            </a:r>
          </a:p>
          <a:p>
            <a:pPr marL="0" indent="0" algn="ctr"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일대일 관계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3428255" y="5229200"/>
            <a:ext cx="2007841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smtClean="0">
                <a:latin typeface="+mj-ea"/>
                <a:ea typeface="+mj-ea"/>
              </a:rPr>
              <a:t>1:M</a:t>
            </a:r>
          </a:p>
          <a:p>
            <a:pPr marL="0" indent="0" algn="ctr"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일대다 관계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69" name="내용 개체 틀 2"/>
          <p:cNvSpPr txBox="1">
            <a:spLocks/>
          </p:cNvSpPr>
          <p:nvPr/>
        </p:nvSpPr>
        <p:spPr>
          <a:xfrm>
            <a:off x="6596607" y="5229200"/>
            <a:ext cx="2007841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latin typeface="+mj-ea"/>
                <a:ea typeface="+mj-ea"/>
              </a:rPr>
              <a:t>M</a:t>
            </a:r>
            <a:r>
              <a:rPr lang="en-US" altLang="ko-KR" sz="1800" dirty="0" smtClean="0">
                <a:latin typeface="+mj-ea"/>
                <a:ea typeface="+mj-ea"/>
              </a:rPr>
              <a:t>:M</a:t>
            </a:r>
          </a:p>
          <a:p>
            <a:pPr marL="0" indent="0" algn="ctr">
              <a:buNone/>
            </a:pPr>
            <a:r>
              <a:rPr lang="ko-KR" altLang="en-US" sz="1800" dirty="0" err="1" smtClean="0">
                <a:latin typeface="+mj-ea"/>
                <a:ea typeface="+mj-ea"/>
              </a:rPr>
              <a:t>다대다</a:t>
            </a:r>
            <a:r>
              <a:rPr lang="ko-KR" altLang="en-US" sz="1800" dirty="0" smtClean="0">
                <a:latin typeface="+mj-ea"/>
                <a:ea typeface="+mj-ea"/>
              </a:rPr>
              <a:t> 관계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95537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395537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A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691680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1691680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B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3131840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3131840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A</a:t>
            </a:r>
            <a:endParaRPr lang="ko-KR" altLang="en-US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4788024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788024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B</a:t>
            </a:r>
            <a:endParaRPr lang="ko-KR" altLang="en-US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6228184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6228184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A</a:t>
            </a:r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7884368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7884368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05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7840490" cy="576064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관계선택사양</a:t>
            </a:r>
            <a:r>
              <a:rPr lang="en-US" altLang="ko-KR" sz="2800" b="0" dirty="0" smtClean="0">
                <a:latin typeface="+mj-ea"/>
                <a:ea typeface="+mj-ea"/>
              </a:rPr>
              <a:t>(Mandatory or Optional)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cxnSp>
        <p:nvCxnSpPr>
          <p:cNvPr id="14" name="직선 연결선 13"/>
          <p:cNvCxnSpPr>
            <a:stCxn id="57" idx="6"/>
          </p:cNvCxnSpPr>
          <p:nvPr/>
        </p:nvCxnSpPr>
        <p:spPr>
          <a:xfrm flipV="1">
            <a:off x="2349606" y="3510885"/>
            <a:ext cx="860809" cy="1164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1776827" y="3236135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210415" y="3212976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1772071" y="5229200"/>
            <a:ext cx="2007841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smtClean="0">
                <a:latin typeface="+mj-ea"/>
                <a:ea typeface="+mj-ea"/>
              </a:rPr>
              <a:t>Mandatory</a:t>
            </a:r>
          </a:p>
          <a:p>
            <a:pPr marL="0" indent="0" algn="ctr"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필수</a:t>
            </a:r>
            <a:r>
              <a:rPr lang="ko-KR" altLang="en-US" sz="1800" dirty="0">
                <a:latin typeface="+mj-ea"/>
                <a:ea typeface="+mj-ea"/>
              </a:rPr>
              <a:t>적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75656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475656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A</a:t>
            </a:r>
            <a:endParaRPr lang="ko-KR" altLang="en-US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131840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131840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B</a:t>
            </a:r>
            <a:endParaRPr lang="ko-KR" altLang="en-US" dirty="0"/>
          </a:p>
        </p:txBody>
      </p:sp>
      <p:sp>
        <p:nvSpPr>
          <p:cNvPr id="54" name="내용 개체 틀 2"/>
          <p:cNvSpPr txBox="1">
            <a:spLocks/>
          </p:cNvSpPr>
          <p:nvPr/>
        </p:nvSpPr>
        <p:spPr>
          <a:xfrm>
            <a:off x="5372471" y="5229200"/>
            <a:ext cx="2007841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smtClean="0">
                <a:latin typeface="+mj-ea"/>
                <a:ea typeface="+mj-ea"/>
              </a:rPr>
              <a:t>Optional</a:t>
            </a:r>
          </a:p>
          <a:p>
            <a:pPr marL="0" indent="0" algn="ctr"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선택적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cxnSp>
        <p:nvCxnSpPr>
          <p:cNvPr id="86" name="직선 연결선 85"/>
          <p:cNvCxnSpPr>
            <a:stCxn id="87" idx="6"/>
          </p:cNvCxnSpPr>
          <p:nvPr/>
        </p:nvCxnSpPr>
        <p:spPr>
          <a:xfrm flipV="1">
            <a:off x="2336467" y="4158957"/>
            <a:ext cx="860809" cy="1164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1763688" y="3884207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197276" y="3861048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/>
          <p:cNvCxnSpPr>
            <a:stCxn id="90" idx="6"/>
          </p:cNvCxnSpPr>
          <p:nvPr/>
        </p:nvCxnSpPr>
        <p:spPr>
          <a:xfrm flipV="1">
            <a:off x="2336467" y="4787155"/>
            <a:ext cx="860809" cy="1164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/>
          <p:cNvSpPr/>
          <p:nvPr/>
        </p:nvSpPr>
        <p:spPr>
          <a:xfrm>
            <a:off x="1763688" y="4512405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197276" y="4489246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/>
          <p:cNvCxnSpPr>
            <a:stCxn id="93" idx="6"/>
          </p:cNvCxnSpPr>
          <p:nvPr/>
        </p:nvCxnSpPr>
        <p:spPr>
          <a:xfrm flipV="1">
            <a:off x="5950006" y="3510885"/>
            <a:ext cx="860809" cy="1164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5377227" y="3236135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6810815" y="3212976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5076056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5076056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A</a:t>
            </a:r>
            <a:endParaRPr lang="ko-KR" altLang="en-US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6732240" y="2852936"/>
            <a:ext cx="1008112" cy="230425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6732240" y="28595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Entity B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5364088" y="3884207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6797676" y="3861048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직선 연결선 101"/>
          <p:cNvCxnSpPr>
            <a:stCxn id="103" idx="6"/>
          </p:cNvCxnSpPr>
          <p:nvPr/>
        </p:nvCxnSpPr>
        <p:spPr>
          <a:xfrm flipV="1">
            <a:off x="5936867" y="4787155"/>
            <a:ext cx="860809" cy="1164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/>
          <p:cNvSpPr/>
          <p:nvPr/>
        </p:nvSpPr>
        <p:spPr>
          <a:xfrm>
            <a:off x="5364088" y="4512405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797676" y="4489246"/>
            <a:ext cx="572779" cy="57277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576064"/>
          </a:xfrm>
        </p:spPr>
        <p:txBody>
          <a:bodyPr>
            <a:noAutofit/>
          </a:bodyPr>
          <a:lstStyle/>
          <a:p>
            <a:r>
              <a:rPr lang="en-US" altLang="ko-KR" sz="2800" b="0" dirty="0" smtClean="0">
                <a:latin typeface="+mj-ea"/>
                <a:ea typeface="+mj-ea"/>
              </a:rPr>
              <a:t>Relationship(</a:t>
            </a:r>
            <a:r>
              <a:rPr lang="ko-KR" altLang="en-US" sz="2800" b="0" dirty="0" smtClean="0">
                <a:latin typeface="+mj-ea"/>
                <a:ea typeface="+mj-ea"/>
              </a:rPr>
              <a:t>관계</a:t>
            </a:r>
            <a:r>
              <a:rPr lang="en-US" altLang="ko-KR" sz="2800" b="0" dirty="0" smtClean="0">
                <a:latin typeface="+mj-ea"/>
                <a:ea typeface="+mj-ea"/>
              </a:rPr>
              <a:t>) </a:t>
            </a:r>
            <a:r>
              <a:rPr lang="ko-KR" altLang="en-US" sz="2800" b="0" dirty="0" smtClean="0">
                <a:latin typeface="+mj-ea"/>
                <a:ea typeface="+mj-ea"/>
              </a:rPr>
              <a:t>상세 과정</a:t>
            </a:r>
            <a:r>
              <a:rPr lang="en-US" altLang="ko-KR" sz="2800" b="0" dirty="0" smtClean="0">
                <a:latin typeface="+mj-ea"/>
                <a:ea typeface="+mj-ea"/>
              </a:rPr>
              <a:t>: </a:t>
            </a:r>
          </a:p>
          <a:p>
            <a:pPr lvl="1"/>
            <a:r>
              <a:rPr lang="ko-KR" altLang="en-US" sz="2800" b="0" dirty="0" err="1" smtClean="0">
                <a:latin typeface="+mj-ea"/>
                <a:ea typeface="+mj-ea"/>
              </a:rPr>
              <a:t>트위터를</a:t>
            </a:r>
            <a:r>
              <a:rPr lang="ko-KR" altLang="en-US" sz="2800" b="0" dirty="0" smtClean="0">
                <a:latin typeface="+mj-ea"/>
                <a:ea typeface="+mj-ea"/>
              </a:rPr>
              <a:t> 모델링 해본다면</a:t>
            </a:r>
            <a:endParaRPr lang="en-US" altLang="ko-KR" b="0" dirty="0" smtClean="0"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6814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72004" y="381407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2004" y="412243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2004" y="441046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36498" y="381407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364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91484" y="381407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91484" y="412243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91484" y="441046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55978" y="381407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3568" y="5517232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err="1" smtClean="0"/>
              <a:t>트윗을</a:t>
            </a:r>
            <a:r>
              <a:rPr lang="ko-KR" altLang="en-US" sz="2400" dirty="0" smtClean="0"/>
              <a:t> 작성하는 사람을 표현하는 </a:t>
            </a:r>
            <a:r>
              <a:rPr lang="en-US" altLang="ko-KR" sz="2400" dirty="0" smtClean="0"/>
              <a:t>User Entity</a:t>
            </a:r>
            <a:r>
              <a:rPr lang="ko-KR" altLang="en-US" sz="2400" dirty="0" smtClean="0"/>
              <a:t>와 </a:t>
            </a:r>
            <a:r>
              <a:rPr lang="ko-KR" altLang="en-US" sz="2400" dirty="0" err="1" smtClean="0"/>
              <a:t>트윗을</a:t>
            </a:r>
            <a:r>
              <a:rPr lang="ko-KR" altLang="en-US" sz="2400" dirty="0" smtClean="0"/>
              <a:t> 나타내는 </a:t>
            </a:r>
            <a:r>
              <a:rPr lang="en-US" altLang="ko-KR" sz="2400" dirty="0" smtClean="0"/>
              <a:t>Tweet Entity</a:t>
            </a:r>
            <a:r>
              <a:rPr lang="ko-KR" altLang="en-US" sz="2400" dirty="0" smtClean="0"/>
              <a:t>가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50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576064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먼저 두 </a:t>
            </a:r>
            <a:r>
              <a:rPr lang="en-US" altLang="ko-KR" sz="2800" b="0" dirty="0" smtClean="0">
                <a:latin typeface="+mj-ea"/>
                <a:ea typeface="+mj-ea"/>
              </a:rPr>
              <a:t>Entity </a:t>
            </a:r>
            <a:r>
              <a:rPr lang="ko-KR" altLang="en-US" sz="2800" b="0" dirty="0" smtClean="0">
                <a:latin typeface="+mj-ea"/>
                <a:ea typeface="+mj-ea"/>
              </a:rPr>
              <a:t>사이에 관계가 있는지 파악한다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6814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72004" y="381407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2004" y="412243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2004" y="441046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36498" y="381407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364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91484" y="3814073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91484" y="4122430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91484" y="4410462"/>
            <a:ext cx="17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55978" y="3814073"/>
            <a:ext cx="28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347864" y="4221088"/>
            <a:ext cx="25202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79912" y="36450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작성한</a:t>
            </a:r>
            <a:r>
              <a:rPr lang="ko-KR" altLang="en-US" sz="2800" dirty="0"/>
              <a:t>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6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1080120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각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의 입장에서 관계를 바라본다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2800" dirty="0" smtClean="0">
                <a:latin typeface="+mj-ea"/>
                <a:ea typeface="+mj-ea"/>
              </a:rPr>
              <a:t>User </a:t>
            </a:r>
            <a:r>
              <a:rPr lang="ko-KR" altLang="en-US" sz="2800" dirty="0" smtClean="0">
                <a:latin typeface="+mj-ea"/>
                <a:ea typeface="+mj-ea"/>
              </a:rPr>
              <a:t>입장</a:t>
            </a:r>
            <a:r>
              <a:rPr lang="en-US" altLang="ko-KR" sz="2800" dirty="0" smtClean="0">
                <a:latin typeface="+mj-ea"/>
                <a:ea typeface="+mj-ea"/>
              </a:rPr>
              <a:t>: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6814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364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 rot="20998694">
            <a:off x="3934056" y="3859143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작성한</a:t>
            </a:r>
            <a:r>
              <a:rPr lang="ko-KR" altLang="en-US" sz="1050" dirty="0"/>
              <a:t>다</a:t>
            </a:r>
            <a:endParaRPr lang="ko-KR" altLang="en-US" sz="1100" dirty="0"/>
          </a:p>
        </p:txBody>
      </p:sp>
      <p:cxnSp>
        <p:nvCxnSpPr>
          <p:cNvPr id="20" name="직선 연결선 19"/>
          <p:cNvCxnSpPr>
            <a:stCxn id="21" idx="6"/>
            <a:endCxn id="22" idx="2"/>
          </p:cNvCxnSpPr>
          <p:nvPr/>
        </p:nvCxnSpPr>
        <p:spPr>
          <a:xfrm flipV="1">
            <a:off x="3118558" y="3937609"/>
            <a:ext cx="2931702" cy="492862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2699792" y="4221088"/>
            <a:ext cx="418766" cy="41876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050260" y="3726137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050259" y="4230193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1" idx="6"/>
            <a:endCxn id="24" idx="2"/>
          </p:cNvCxnSpPr>
          <p:nvPr/>
        </p:nvCxnSpPr>
        <p:spPr>
          <a:xfrm>
            <a:off x="3118558" y="4430471"/>
            <a:ext cx="2931701" cy="11194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6050258" y="4734249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>
            <a:stCxn id="21" idx="6"/>
            <a:endCxn id="29" idx="2"/>
          </p:cNvCxnSpPr>
          <p:nvPr/>
        </p:nvCxnSpPr>
        <p:spPr>
          <a:xfrm>
            <a:off x="3118558" y="4430471"/>
            <a:ext cx="2931700" cy="515250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52752">
            <a:off x="3985675" y="449599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작성한</a:t>
            </a:r>
            <a:r>
              <a:rPr lang="ko-KR" altLang="en-US" sz="1050" dirty="0"/>
              <a:t>다</a:t>
            </a:r>
            <a:endParaRPr lang="ko-KR" alt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3963926" y="4172556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작성한</a:t>
            </a:r>
            <a:r>
              <a:rPr lang="ko-KR" altLang="en-US" sz="1050" dirty="0"/>
              <a:t>다</a:t>
            </a:r>
            <a:endParaRPr lang="ko-KR" altLang="en-US" sz="1100" dirty="0"/>
          </a:p>
        </p:txBody>
      </p:sp>
      <p:sp>
        <p:nvSpPr>
          <p:cNvPr id="42" name="내용 개체 틀 2"/>
          <p:cNvSpPr txBox="1">
            <a:spLocks/>
          </p:cNvSpPr>
          <p:nvPr/>
        </p:nvSpPr>
        <p:spPr>
          <a:xfrm>
            <a:off x="467544" y="5373216"/>
            <a:ext cx="8208913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j-ea"/>
                <a:ea typeface="+mj-ea"/>
              </a:rPr>
              <a:t>관계차수 결정</a:t>
            </a:r>
            <a:r>
              <a:rPr lang="en-US" altLang="ko-KR" sz="2800" b="0" dirty="0" smtClean="0">
                <a:latin typeface="+mj-ea"/>
                <a:ea typeface="+mj-ea"/>
              </a:rPr>
              <a:t> - </a:t>
            </a:r>
            <a:r>
              <a:rPr lang="ko-KR" altLang="en-US" sz="2800" b="0" dirty="0" smtClean="0">
                <a:latin typeface="+mj-ea"/>
                <a:ea typeface="+mj-ea"/>
              </a:rPr>
              <a:t>한 유저가 여러 개의 </a:t>
            </a:r>
            <a:r>
              <a:rPr lang="ko-KR" altLang="en-US" sz="2800" b="0" dirty="0" err="1" smtClean="0">
                <a:latin typeface="+mj-ea"/>
                <a:ea typeface="+mj-ea"/>
              </a:rPr>
              <a:t>트윗을</a:t>
            </a:r>
            <a:r>
              <a:rPr lang="ko-KR" altLang="en-US" sz="2800" b="0" dirty="0" smtClean="0">
                <a:latin typeface="+mj-ea"/>
                <a:ea typeface="+mj-ea"/>
              </a:rPr>
              <a:t> 작성 할 수 있나</a:t>
            </a:r>
            <a:r>
              <a:rPr lang="en-US" altLang="ko-KR" sz="2800" b="0" dirty="0" smtClean="0">
                <a:latin typeface="+mj-ea"/>
                <a:ea typeface="+mj-ea"/>
              </a:rPr>
              <a:t>? </a:t>
            </a:r>
            <a:r>
              <a:rPr lang="ko-KR" altLang="en-US" sz="2800" b="0" dirty="0" smtClean="0">
                <a:latin typeface="+mj-ea"/>
                <a:ea typeface="+mj-ea"/>
              </a:rPr>
              <a:t>있다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  <a:r>
              <a:rPr lang="ko-KR" altLang="en-US" sz="2800" b="0" dirty="0" smtClean="0">
                <a:latin typeface="+mj-ea"/>
                <a:ea typeface="+mj-ea"/>
              </a:rPr>
              <a:t> </a:t>
            </a:r>
            <a:r>
              <a:rPr lang="en-US" altLang="ko-KR" sz="2800" dirty="0" smtClean="0">
                <a:latin typeface="+mj-ea"/>
                <a:ea typeface="+mj-ea"/>
              </a:rPr>
              <a:t>1:M </a:t>
            </a:r>
            <a:r>
              <a:rPr lang="ko-KR" altLang="en-US" sz="2800" dirty="0" smtClean="0">
                <a:latin typeface="+mj-ea"/>
                <a:ea typeface="+mj-ea"/>
              </a:rPr>
              <a:t>관계</a:t>
            </a:r>
            <a:r>
              <a:rPr lang="ko-KR" altLang="en-US" sz="2800" b="0" dirty="0" smtClean="0">
                <a:latin typeface="+mj-ea"/>
                <a:ea typeface="+mj-ea"/>
              </a:rPr>
              <a:t>이다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48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1080120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각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의 입장에서 관계를 바라본다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2800" dirty="0" smtClean="0">
                <a:latin typeface="+mj-ea"/>
                <a:ea typeface="+mj-ea"/>
              </a:rPr>
              <a:t>User </a:t>
            </a:r>
            <a:r>
              <a:rPr lang="ko-KR" altLang="en-US" sz="2800" dirty="0" smtClean="0">
                <a:latin typeface="+mj-ea"/>
                <a:ea typeface="+mj-ea"/>
              </a:rPr>
              <a:t>입장</a:t>
            </a:r>
            <a:r>
              <a:rPr lang="en-US" altLang="ko-KR" sz="2800" dirty="0" smtClean="0">
                <a:latin typeface="+mj-ea"/>
                <a:ea typeface="+mj-ea"/>
              </a:rPr>
              <a:t>: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6814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364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 rot="20998694">
            <a:off x="3934056" y="3859143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작성한</a:t>
            </a:r>
            <a:r>
              <a:rPr lang="ko-KR" altLang="en-US" sz="1050" dirty="0"/>
              <a:t>다</a:t>
            </a:r>
            <a:endParaRPr lang="ko-KR" altLang="en-US" sz="1100" dirty="0"/>
          </a:p>
        </p:txBody>
      </p:sp>
      <p:cxnSp>
        <p:nvCxnSpPr>
          <p:cNvPr id="20" name="직선 연결선 19"/>
          <p:cNvCxnSpPr>
            <a:stCxn id="21" idx="6"/>
            <a:endCxn id="22" idx="2"/>
          </p:cNvCxnSpPr>
          <p:nvPr/>
        </p:nvCxnSpPr>
        <p:spPr>
          <a:xfrm flipV="1">
            <a:off x="3118558" y="3937609"/>
            <a:ext cx="2931702" cy="49286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2699792" y="4221088"/>
            <a:ext cx="418766" cy="41876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050260" y="3726137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050259" y="4230193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1" idx="6"/>
            <a:endCxn id="24" idx="2"/>
          </p:cNvCxnSpPr>
          <p:nvPr/>
        </p:nvCxnSpPr>
        <p:spPr>
          <a:xfrm>
            <a:off x="3118558" y="4430471"/>
            <a:ext cx="2931701" cy="1119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6050258" y="4734249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>
            <a:stCxn id="21" idx="6"/>
            <a:endCxn id="29" idx="2"/>
          </p:cNvCxnSpPr>
          <p:nvPr/>
        </p:nvCxnSpPr>
        <p:spPr>
          <a:xfrm>
            <a:off x="3118558" y="4430471"/>
            <a:ext cx="2931700" cy="51525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52752">
            <a:off x="3985675" y="4495992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작성한</a:t>
            </a:r>
            <a:r>
              <a:rPr lang="ko-KR" altLang="en-US" sz="1050" dirty="0"/>
              <a:t>다</a:t>
            </a:r>
            <a:endParaRPr lang="ko-KR" alt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3963926" y="4172556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작성한</a:t>
            </a:r>
            <a:r>
              <a:rPr lang="ko-KR" altLang="en-US" sz="1050" dirty="0"/>
              <a:t>다</a:t>
            </a:r>
            <a:endParaRPr lang="ko-KR" altLang="en-US" sz="1100" dirty="0"/>
          </a:p>
        </p:txBody>
      </p:sp>
      <p:sp>
        <p:nvSpPr>
          <p:cNvPr id="42" name="내용 개체 틀 2"/>
          <p:cNvSpPr txBox="1">
            <a:spLocks/>
          </p:cNvSpPr>
          <p:nvPr/>
        </p:nvSpPr>
        <p:spPr>
          <a:xfrm>
            <a:off x="467544" y="5373216"/>
            <a:ext cx="8208913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j-ea"/>
                <a:ea typeface="+mj-ea"/>
              </a:rPr>
              <a:t>관계선택사양 결정</a:t>
            </a:r>
            <a:r>
              <a:rPr lang="en-US" altLang="ko-KR" sz="2800" b="0" dirty="0" smtClean="0">
                <a:latin typeface="+mj-ea"/>
                <a:ea typeface="+mj-ea"/>
              </a:rPr>
              <a:t> – </a:t>
            </a:r>
            <a:r>
              <a:rPr lang="ko-KR" altLang="en-US" sz="2800" b="0" dirty="0" err="1" smtClean="0">
                <a:latin typeface="+mj-ea"/>
                <a:ea typeface="+mj-ea"/>
              </a:rPr>
              <a:t>트윗이</a:t>
            </a:r>
            <a:r>
              <a:rPr lang="ko-KR" altLang="en-US" sz="2800" b="0" dirty="0" smtClean="0">
                <a:latin typeface="+mj-ea"/>
                <a:ea typeface="+mj-ea"/>
              </a:rPr>
              <a:t> 하나도 없는 유저가 있을 수 있나</a:t>
            </a:r>
            <a:r>
              <a:rPr lang="en-US" altLang="ko-KR" sz="2800" b="0" dirty="0" smtClean="0">
                <a:latin typeface="+mj-ea"/>
                <a:ea typeface="+mj-ea"/>
              </a:rPr>
              <a:t>? </a:t>
            </a:r>
            <a:r>
              <a:rPr lang="ko-KR" altLang="en-US" sz="2800" b="0" dirty="0" smtClean="0">
                <a:latin typeface="+mj-ea"/>
                <a:ea typeface="+mj-ea"/>
              </a:rPr>
              <a:t>있다</a:t>
            </a:r>
            <a:r>
              <a:rPr lang="en-US" altLang="ko-KR" sz="2800" b="0" dirty="0" smtClean="0">
                <a:latin typeface="+mj-ea"/>
                <a:ea typeface="+mj-ea"/>
              </a:rPr>
              <a:t>. </a:t>
            </a:r>
            <a:r>
              <a:rPr lang="en-US" altLang="ko-KR" sz="2800" dirty="0" smtClean="0">
                <a:latin typeface="+mj-ea"/>
                <a:ea typeface="+mj-ea"/>
              </a:rPr>
              <a:t>Optional</a:t>
            </a:r>
            <a:r>
              <a:rPr lang="en-US" altLang="ko-KR" sz="2800" b="0" dirty="0" smtClean="0">
                <a:latin typeface="+mj-ea"/>
                <a:ea typeface="+mj-ea"/>
              </a:rPr>
              <a:t> </a:t>
            </a:r>
            <a:r>
              <a:rPr lang="ko-KR" altLang="en-US" sz="2800" b="0" dirty="0" smtClean="0">
                <a:latin typeface="+mj-ea"/>
                <a:ea typeface="+mj-ea"/>
              </a:rPr>
              <a:t>이다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23" name="타원 22"/>
          <p:cNvSpPr/>
          <p:nvPr/>
        </p:nvSpPr>
        <p:spPr>
          <a:xfrm>
            <a:off x="2699792" y="3730314"/>
            <a:ext cx="418766" cy="418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699792" y="4725144"/>
            <a:ext cx="418766" cy="418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37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1080120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각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의 입장에서 관계를 바라본다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2800" dirty="0" smtClean="0">
                <a:latin typeface="+mj-ea"/>
                <a:ea typeface="+mj-ea"/>
              </a:rPr>
              <a:t>Tweet </a:t>
            </a:r>
            <a:r>
              <a:rPr lang="ko-KR" altLang="en-US" sz="2800" dirty="0" smtClean="0">
                <a:latin typeface="+mj-ea"/>
                <a:ea typeface="+mj-ea"/>
              </a:rPr>
              <a:t>입장</a:t>
            </a:r>
            <a:r>
              <a:rPr lang="en-US" altLang="ko-KR" sz="2800" dirty="0" smtClean="0">
                <a:latin typeface="+mj-ea"/>
                <a:ea typeface="+mj-ea"/>
              </a:rPr>
              <a:t>: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6814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364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 rot="679184">
            <a:off x="3870807" y="3877029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내 주인님이시다</a:t>
            </a:r>
            <a:endParaRPr lang="ko-KR" altLang="en-US" sz="1100" dirty="0"/>
          </a:p>
        </p:txBody>
      </p:sp>
      <p:cxnSp>
        <p:nvCxnSpPr>
          <p:cNvPr id="20" name="직선 연결선 19"/>
          <p:cNvCxnSpPr>
            <a:stCxn id="21" idx="2"/>
            <a:endCxn id="22" idx="6"/>
          </p:cNvCxnSpPr>
          <p:nvPr/>
        </p:nvCxnSpPr>
        <p:spPr>
          <a:xfrm flipH="1" flipV="1">
            <a:off x="3059832" y="3928504"/>
            <a:ext cx="3024336" cy="520613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6084168" y="4239734"/>
            <a:ext cx="418766" cy="41876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636889" y="3717032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636888" y="4221088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1" idx="2"/>
            <a:endCxn id="24" idx="6"/>
          </p:cNvCxnSpPr>
          <p:nvPr/>
        </p:nvCxnSpPr>
        <p:spPr>
          <a:xfrm flipH="1" flipV="1">
            <a:off x="3059831" y="4432560"/>
            <a:ext cx="3024337" cy="16557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636887" y="4725144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>
            <a:stCxn id="21" idx="2"/>
            <a:endCxn id="29" idx="6"/>
          </p:cNvCxnSpPr>
          <p:nvPr/>
        </p:nvCxnSpPr>
        <p:spPr>
          <a:xfrm flipH="1">
            <a:off x="3059830" y="4449117"/>
            <a:ext cx="3024338" cy="487499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내용 개체 틀 2"/>
          <p:cNvSpPr txBox="1">
            <a:spLocks/>
          </p:cNvSpPr>
          <p:nvPr/>
        </p:nvSpPr>
        <p:spPr>
          <a:xfrm>
            <a:off x="467544" y="5373216"/>
            <a:ext cx="8208913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j-ea"/>
                <a:ea typeface="+mj-ea"/>
              </a:rPr>
              <a:t>관계차수 결정</a:t>
            </a:r>
            <a:r>
              <a:rPr lang="en-US" altLang="ko-KR" sz="2800" b="0" dirty="0" smtClean="0">
                <a:latin typeface="+mj-ea"/>
                <a:ea typeface="+mj-ea"/>
              </a:rPr>
              <a:t> – </a:t>
            </a:r>
            <a:r>
              <a:rPr lang="ko-KR" altLang="en-US" sz="2800" b="0" dirty="0" smtClean="0">
                <a:latin typeface="+mj-ea"/>
                <a:ea typeface="+mj-ea"/>
              </a:rPr>
              <a:t>한 </a:t>
            </a:r>
            <a:r>
              <a:rPr lang="ko-KR" altLang="en-US" sz="2800" b="0" dirty="0" err="1" smtClean="0">
                <a:latin typeface="+mj-ea"/>
                <a:ea typeface="+mj-ea"/>
              </a:rPr>
              <a:t>트윗의</a:t>
            </a:r>
            <a:r>
              <a:rPr lang="ko-KR" altLang="en-US" sz="2800" b="0" dirty="0" smtClean="0">
                <a:latin typeface="+mj-ea"/>
                <a:ea typeface="+mj-ea"/>
              </a:rPr>
              <a:t> 소유주가 여러 유저가 될 수 있나</a:t>
            </a:r>
            <a:r>
              <a:rPr lang="en-US" altLang="ko-KR" sz="2800" b="0" dirty="0" smtClean="0">
                <a:latin typeface="+mj-ea"/>
                <a:ea typeface="+mj-ea"/>
              </a:rPr>
              <a:t>? </a:t>
            </a:r>
            <a:r>
              <a:rPr lang="ko-KR" altLang="en-US" sz="2800" b="0" dirty="0" smtClean="0">
                <a:latin typeface="+mj-ea"/>
                <a:ea typeface="+mj-ea"/>
              </a:rPr>
              <a:t>안되지</a:t>
            </a:r>
            <a:r>
              <a:rPr lang="en-US" altLang="ko-KR" sz="2800" b="0" dirty="0" smtClean="0">
                <a:latin typeface="+mj-ea"/>
                <a:ea typeface="+mj-ea"/>
              </a:rPr>
              <a:t>!!</a:t>
            </a:r>
            <a:r>
              <a:rPr lang="ko-KR" altLang="en-US" sz="2800" b="0" dirty="0" smtClean="0">
                <a:latin typeface="+mj-ea"/>
                <a:ea typeface="+mj-ea"/>
              </a:rPr>
              <a:t> </a:t>
            </a:r>
            <a:endParaRPr lang="en-US" altLang="ko-KR" sz="2800" b="0" dirty="0" smtClean="0">
              <a:latin typeface="+mj-ea"/>
              <a:ea typeface="+mj-ea"/>
            </a:endParaRPr>
          </a:p>
        </p:txBody>
      </p:sp>
      <p:sp>
        <p:nvSpPr>
          <p:cNvPr id="36" name="곱셈 기호 35"/>
          <p:cNvSpPr/>
          <p:nvPr/>
        </p:nvSpPr>
        <p:spPr>
          <a:xfrm>
            <a:off x="3906811" y="3900778"/>
            <a:ext cx="1584176" cy="1584176"/>
          </a:xfrm>
          <a:prstGeom prst="mathMultiply">
            <a:avLst>
              <a:gd name="adj1" fmla="val 115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2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080120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Relationship (</a:t>
            </a:r>
            <a:r>
              <a:rPr lang="ko-KR" altLang="en-US" sz="4400" dirty="0" smtClean="0"/>
              <a:t>관계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467543" y="1916832"/>
            <a:ext cx="8208913" cy="1080120"/>
          </a:xfrm>
        </p:spPr>
        <p:txBody>
          <a:bodyPr>
            <a:noAutofit/>
          </a:bodyPr>
          <a:lstStyle/>
          <a:p>
            <a:r>
              <a:rPr lang="ko-KR" altLang="en-US" sz="2800" b="0" dirty="0" smtClean="0">
                <a:latin typeface="+mj-ea"/>
                <a:ea typeface="+mj-ea"/>
              </a:rPr>
              <a:t>각 </a:t>
            </a:r>
            <a:r>
              <a:rPr lang="en-US" altLang="ko-KR" sz="2800" b="0" dirty="0" smtClean="0">
                <a:latin typeface="+mj-ea"/>
                <a:ea typeface="+mj-ea"/>
              </a:rPr>
              <a:t>Entity</a:t>
            </a:r>
            <a:r>
              <a:rPr lang="ko-KR" altLang="en-US" sz="2800" b="0" dirty="0" smtClean="0">
                <a:latin typeface="+mj-ea"/>
                <a:ea typeface="+mj-ea"/>
              </a:rPr>
              <a:t>의 입장에서 관계를 바라본다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2800" dirty="0" smtClean="0">
                <a:latin typeface="+mj-ea"/>
                <a:ea typeface="+mj-ea"/>
              </a:rPr>
              <a:t>Tweet </a:t>
            </a:r>
            <a:r>
              <a:rPr lang="ko-KR" altLang="en-US" sz="2800" dirty="0" smtClean="0">
                <a:latin typeface="+mj-ea"/>
                <a:ea typeface="+mj-ea"/>
              </a:rPr>
              <a:t>입장</a:t>
            </a:r>
            <a:r>
              <a:rPr lang="en-US" altLang="ko-KR" sz="2800" dirty="0" smtClean="0">
                <a:latin typeface="+mj-ea"/>
                <a:ea typeface="+mj-ea"/>
              </a:rPr>
              <a:t>: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6814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Tweet</a:t>
            </a:r>
            <a:endParaRPr lang="ko-KR" altLang="en-US" sz="24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67626"/>
            <a:ext cx="2160240" cy="1944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3648" y="3299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70807" y="4149080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내 주인님이시다</a:t>
            </a:r>
            <a:endParaRPr lang="ko-KR" altLang="en-US" sz="1100" dirty="0"/>
          </a:p>
        </p:txBody>
      </p:sp>
      <p:sp>
        <p:nvSpPr>
          <p:cNvPr id="21" name="타원 20"/>
          <p:cNvSpPr/>
          <p:nvPr/>
        </p:nvSpPr>
        <p:spPr>
          <a:xfrm>
            <a:off x="6084168" y="4239734"/>
            <a:ext cx="418766" cy="41876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636889" y="4221088"/>
            <a:ext cx="422943" cy="42294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1" idx="2"/>
            <a:endCxn id="24" idx="6"/>
          </p:cNvCxnSpPr>
          <p:nvPr/>
        </p:nvCxnSpPr>
        <p:spPr>
          <a:xfrm flipH="1" flipV="1">
            <a:off x="3059832" y="4432560"/>
            <a:ext cx="3024336" cy="16557"/>
          </a:xfrm>
          <a:prstGeom prst="line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내용 개체 틀 2"/>
          <p:cNvSpPr txBox="1">
            <a:spLocks/>
          </p:cNvSpPr>
          <p:nvPr/>
        </p:nvSpPr>
        <p:spPr>
          <a:xfrm>
            <a:off x="467544" y="5373216"/>
            <a:ext cx="8208913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j-ea"/>
                <a:ea typeface="+mj-ea"/>
              </a:rPr>
              <a:t>관계차수 결정</a:t>
            </a:r>
            <a:r>
              <a:rPr lang="en-US" altLang="ko-KR" sz="2800" b="0" dirty="0" smtClean="0">
                <a:latin typeface="+mj-ea"/>
                <a:ea typeface="+mj-ea"/>
              </a:rPr>
              <a:t> – </a:t>
            </a:r>
            <a:r>
              <a:rPr lang="ko-KR" altLang="en-US" sz="2800" b="0" dirty="0" err="1" smtClean="0">
                <a:latin typeface="+mj-ea"/>
                <a:ea typeface="+mj-ea"/>
              </a:rPr>
              <a:t>트윗</a:t>
            </a:r>
            <a:r>
              <a:rPr lang="ko-KR" altLang="en-US" sz="2800" b="0" dirty="0" smtClean="0">
                <a:latin typeface="+mj-ea"/>
                <a:ea typeface="+mj-ea"/>
              </a:rPr>
              <a:t> 하나의 주인은 오로지 유저 한 명이다</a:t>
            </a:r>
            <a:r>
              <a:rPr lang="en-US" altLang="ko-KR" sz="2800" b="0" dirty="0" smtClean="0">
                <a:latin typeface="+mj-ea"/>
                <a:ea typeface="+mj-ea"/>
              </a:rPr>
              <a:t>. </a:t>
            </a:r>
            <a:r>
              <a:rPr lang="ko-KR" altLang="en-US" sz="2800" b="0" dirty="0" smtClean="0">
                <a:latin typeface="+mj-ea"/>
                <a:ea typeface="+mj-ea"/>
              </a:rPr>
              <a:t>그러므로</a:t>
            </a:r>
            <a:r>
              <a:rPr lang="en-US" altLang="ko-KR" sz="2800" b="0" dirty="0" smtClean="0">
                <a:latin typeface="+mj-ea"/>
                <a:ea typeface="+mj-ea"/>
              </a:rPr>
              <a:t> </a:t>
            </a:r>
            <a:r>
              <a:rPr lang="en-US" altLang="ko-KR" sz="2800" dirty="0" smtClean="0">
                <a:latin typeface="+mj-ea"/>
                <a:ea typeface="+mj-ea"/>
              </a:rPr>
              <a:t>1:1 </a:t>
            </a:r>
            <a:r>
              <a:rPr lang="ko-KR" altLang="en-US" sz="2800" dirty="0" smtClean="0">
                <a:latin typeface="+mj-ea"/>
                <a:ea typeface="+mj-ea"/>
              </a:rPr>
              <a:t>관계</a:t>
            </a:r>
            <a:r>
              <a:rPr lang="ko-KR" altLang="en-US" sz="2800" b="0" dirty="0" smtClean="0">
                <a:latin typeface="+mj-ea"/>
                <a:ea typeface="+mj-ea"/>
              </a:rPr>
              <a:t>이다</a:t>
            </a:r>
            <a:r>
              <a:rPr lang="en-US" altLang="ko-KR" sz="2800" b="0" dirty="0" smtClean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850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</a:schemeClr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9815</TotalTime>
  <Words>7043</Words>
  <Application>Microsoft Office PowerPoint</Application>
  <PresentationFormat>화면 슬라이드 쇼(4:3)</PresentationFormat>
  <Paragraphs>1653</Paragraphs>
  <Slides>197</Slides>
  <Notes>55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197</vt:i4>
      </vt:variant>
    </vt:vector>
  </HeadingPairs>
  <TitlesOfParts>
    <vt:vector size="198" baseType="lpstr">
      <vt:lpstr>Office 테마</vt:lpstr>
      <vt:lpstr>게임 데이터 모델링</vt:lpstr>
      <vt:lpstr>순서</vt:lpstr>
      <vt:lpstr>대상</vt:lpstr>
      <vt:lpstr>대상</vt:lpstr>
      <vt:lpstr>통합엔진의 등장</vt:lpstr>
      <vt:lpstr>코딩 열풍</vt:lpstr>
      <vt:lpstr>공부시작</vt:lpstr>
      <vt:lpstr>공부시작</vt:lpstr>
      <vt:lpstr>답답해서 질문하면</vt:lpstr>
      <vt:lpstr>더 답답해지는 답변</vt:lpstr>
      <vt:lpstr>또 공부시작</vt:lpstr>
      <vt:lpstr>좌절</vt:lpstr>
      <vt:lpstr>막히는 부분</vt:lpstr>
      <vt:lpstr>막히는 부분</vt:lpstr>
      <vt:lpstr>비즈니스 구현</vt:lpstr>
      <vt:lpstr>막히는 부분</vt:lpstr>
      <vt:lpstr>비즈니스 구현</vt:lpstr>
      <vt:lpstr>데이터 모델링</vt:lpstr>
      <vt:lpstr>데이터 모델링</vt:lpstr>
      <vt:lpstr>데이터 모델링</vt:lpstr>
      <vt:lpstr>데이터 모델링</vt:lpstr>
      <vt:lpstr>테이블</vt:lpstr>
      <vt:lpstr>정말?</vt:lpstr>
      <vt:lpstr>구루의 말씀</vt:lpstr>
      <vt:lpstr>구루의 말씀</vt:lpstr>
      <vt:lpstr>구루의 말씀</vt:lpstr>
      <vt:lpstr>구루의 말씀</vt:lpstr>
      <vt:lpstr>구루의 말씀</vt:lpstr>
      <vt:lpstr>구루의 말씀</vt:lpstr>
      <vt:lpstr>데이터 구조</vt:lpstr>
      <vt:lpstr>테이블에 대한 오해</vt:lpstr>
      <vt:lpstr>테이블에 대한 오해</vt:lpstr>
      <vt:lpstr>테이블에 대한 오해</vt:lpstr>
      <vt:lpstr>테이블에 대한 오해</vt:lpstr>
      <vt:lpstr>테이블에 대한 오해</vt:lpstr>
      <vt:lpstr>테이블에 대한 오해</vt:lpstr>
      <vt:lpstr>테이블에 대한 오해</vt:lpstr>
      <vt:lpstr>테이블에 대한 오해</vt:lpstr>
      <vt:lpstr>테이블에 대한 오해</vt:lpstr>
      <vt:lpstr>결론부터 말해봐!</vt:lpstr>
      <vt:lpstr>결론부터 말해봐!</vt:lpstr>
      <vt:lpstr>테이블의 각 명칭</vt:lpstr>
      <vt:lpstr>테이블의 각 명칭</vt:lpstr>
      <vt:lpstr>테이블의 각 명칭</vt:lpstr>
      <vt:lpstr>테이블의 각 명칭</vt:lpstr>
      <vt:lpstr>테이블의 각 명칭</vt:lpstr>
      <vt:lpstr>테이블의 각 명칭</vt:lpstr>
      <vt:lpstr>테이블의 각 명칭</vt:lpstr>
      <vt:lpstr>테이블의 각 명칭</vt:lpstr>
      <vt:lpstr>테이블 맵핑</vt:lpstr>
      <vt:lpstr>테이블 =&gt; C#</vt:lpstr>
      <vt:lpstr>테이블 =&gt; C#</vt:lpstr>
      <vt:lpstr>테이블 =&gt; C#</vt:lpstr>
      <vt:lpstr>테이블 =&gt; C#</vt:lpstr>
      <vt:lpstr>테이블 =&gt; DB</vt:lpstr>
      <vt:lpstr>테이블 =&gt; DB</vt:lpstr>
      <vt:lpstr>테이블 =&gt; DB</vt:lpstr>
      <vt:lpstr>테이블 =&gt; DB</vt:lpstr>
      <vt:lpstr>테이블 =&gt; XML</vt:lpstr>
      <vt:lpstr>테이블 =&gt; XML</vt:lpstr>
      <vt:lpstr>테이블 =&gt; XML</vt:lpstr>
      <vt:lpstr>테이블 =&gt; JSON</vt:lpstr>
      <vt:lpstr>테이블은 실무의 근거</vt:lpstr>
      <vt:lpstr>우리가 훈련해야 할 것은</vt:lpstr>
      <vt:lpstr>E-R 모델</vt:lpstr>
      <vt:lpstr>ERD</vt:lpstr>
      <vt:lpstr>ERD</vt:lpstr>
      <vt:lpstr>ERD</vt:lpstr>
      <vt:lpstr>ERD</vt:lpstr>
      <vt:lpstr>E-R 모델의 기본 개념</vt:lpstr>
      <vt:lpstr>Entity (개체)</vt:lpstr>
      <vt:lpstr>Entity (개체)</vt:lpstr>
      <vt:lpstr>Entity (개체)</vt:lpstr>
      <vt:lpstr>Entity (개체)</vt:lpstr>
      <vt:lpstr>Entity (개체)</vt:lpstr>
      <vt:lpstr>Attribute (속성)</vt:lpstr>
      <vt:lpstr>Attribute (속성)</vt:lpstr>
      <vt:lpstr>Attribute (속성)</vt:lpstr>
      <vt:lpstr>Value (값)</vt:lpstr>
      <vt:lpstr>Value (값)</vt:lpstr>
      <vt:lpstr>UID (식별자)</vt:lpstr>
      <vt:lpstr>UID (식별자)</vt:lpstr>
      <vt:lpstr>UID (식별자)</vt:lpstr>
      <vt:lpstr>UID (식별자)</vt:lpstr>
      <vt:lpstr>UID (식별자)</vt:lpstr>
      <vt:lpstr>UID (식별자)</vt:lpstr>
      <vt:lpstr>UID (식별자)</vt:lpstr>
      <vt:lpstr>UID (식별자)</vt:lpstr>
      <vt:lpstr>Attribute (속성)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Relationship (관계)</vt:lpstr>
      <vt:lpstr>코드에서 Relationship</vt:lpstr>
      <vt:lpstr>Relationship과 UID</vt:lpstr>
      <vt:lpstr>비식별 관계</vt:lpstr>
      <vt:lpstr>식별 관계</vt:lpstr>
      <vt:lpstr>식별 관계</vt:lpstr>
      <vt:lpstr>식별 관계</vt:lpstr>
      <vt:lpstr>식별 관계</vt:lpstr>
      <vt:lpstr>식별 관계</vt:lpstr>
      <vt:lpstr>식별 관계</vt:lpstr>
      <vt:lpstr>식별 관계</vt:lpstr>
      <vt:lpstr>더 공부해야 할 개념</vt:lpstr>
      <vt:lpstr>데이터 모델링 과정 (교과서)</vt:lpstr>
      <vt:lpstr>데이터 모델링 과정 (교과서)</vt:lpstr>
      <vt:lpstr>데이터 모델링 과정 (교과서)</vt:lpstr>
      <vt:lpstr>데이터 모델링 과정 (교과서)</vt:lpstr>
      <vt:lpstr>데이터 모델링 과정 (교과서)</vt:lpstr>
      <vt:lpstr>게임 데이터 모델링 과정</vt:lpstr>
      <vt:lpstr>게임 데이터 모델링 과정</vt:lpstr>
      <vt:lpstr>게임 데이터 모델링 과정</vt:lpstr>
      <vt:lpstr>게임 데이터 모델링 과정</vt:lpstr>
      <vt:lpstr>게임 데이터 모델링</vt:lpstr>
      <vt:lpstr>게임 데이터 모델링</vt:lpstr>
      <vt:lpstr>기획서 쭉 둘러보기</vt:lpstr>
      <vt:lpstr>기획서 쭉 둘러보기</vt:lpstr>
      <vt:lpstr>기획서 쭉 둘러보기</vt:lpstr>
      <vt:lpstr>주니어 기획자의 패기</vt:lpstr>
      <vt:lpstr>프로그램 팀장님의 지시</vt:lpstr>
      <vt:lpstr>데이터 모델링은 대화입니다</vt:lpstr>
      <vt:lpstr>1. Entity, Attribute 발견, 검증</vt:lpstr>
      <vt:lpstr>1. Entity, Attribute의 발견, 검증</vt:lpstr>
      <vt:lpstr>1. Entity, Attribute의 발견, 검증</vt:lpstr>
      <vt:lpstr>1. Entity, Attribute의 발견, 검증</vt:lpstr>
      <vt:lpstr>1. Entity, Attribute의 발견, 검증</vt:lpstr>
      <vt:lpstr>1. Entity, Attribute 발견, 검증</vt:lpstr>
      <vt:lpstr>1. Entity, Attribute 발견, 검증</vt:lpstr>
      <vt:lpstr>1. Entity, Attribute 발견, 검증</vt:lpstr>
      <vt:lpstr>1. Entity, Attribute의 발견, 검증</vt:lpstr>
      <vt:lpstr>1. Entity, Attribute의 발견, 검증</vt:lpstr>
      <vt:lpstr>1. Entity, Attribute의 발견, 검증</vt:lpstr>
      <vt:lpstr>1. Entity, Attribute의 발견, 검증</vt:lpstr>
      <vt:lpstr>1. Entity, Attribute의 발견, 검증</vt:lpstr>
      <vt:lpstr>1. Entity, Attribute의 발견, 검증</vt:lpstr>
      <vt:lpstr>1. Entity, Attribute의 발견, 검증</vt:lpstr>
      <vt:lpstr>1. Entity, Attribute의 발견, 검증</vt:lpstr>
      <vt:lpstr>1. Entity, Attribute의 발견, 검증</vt:lpstr>
      <vt:lpstr>도출된 Entity</vt:lpstr>
      <vt:lpstr>PowerPoint 프레젠테이션</vt:lpstr>
      <vt:lpstr>2. 도출된 Entity를 테이블로 표현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3. Relationship 발견, 검증, 상세</vt:lpstr>
      <vt:lpstr>최종 도출된 Entity</vt:lpstr>
      <vt:lpstr>PowerPoint 프레젠테이션</vt:lpstr>
      <vt:lpstr>PowerPoint 프레젠테이션</vt:lpstr>
      <vt:lpstr>PowerPoint 프레젠테이션</vt:lpstr>
      <vt:lpstr>PowerPoint 프레젠테이션</vt:lpstr>
      <vt:lpstr>4. Attribute 상세</vt:lpstr>
      <vt:lpstr>5. 최종적으로 테이블로 표현</vt:lpstr>
      <vt:lpstr>5. 최종적으로 테이블로 표현</vt:lpstr>
      <vt:lpstr>여기까지</vt:lpstr>
      <vt:lpstr>6. Life Cycle 결정</vt:lpstr>
      <vt:lpstr>7. Ownership 결정</vt:lpstr>
      <vt:lpstr>7. Ownership 결정</vt:lpstr>
      <vt:lpstr>7. Ownership 결정</vt:lpstr>
      <vt:lpstr>8. 구현</vt:lpstr>
      <vt:lpstr>8. 구현</vt:lpstr>
      <vt:lpstr>8. 구현</vt:lpstr>
      <vt:lpstr>8. 구현</vt:lpstr>
      <vt:lpstr>8. 구현</vt:lpstr>
      <vt:lpstr>참고자료</vt:lpstr>
      <vt:lpstr>정리</vt:lpstr>
      <vt:lpstr>정리</vt:lpstr>
      <vt:lpstr>감사합니다</vt:lpstr>
    </vt:vector>
  </TitlesOfParts>
  <Company>스머프마을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Lucy</dc:creator>
  <cp:lastModifiedBy>GomGom</cp:lastModifiedBy>
  <cp:revision>1077</cp:revision>
  <dcterms:created xsi:type="dcterms:W3CDTF">2014-09-22T01:07:49Z</dcterms:created>
  <dcterms:modified xsi:type="dcterms:W3CDTF">2016-04-09T05:39:29Z</dcterms:modified>
</cp:coreProperties>
</file>